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theme/theme8.xml" ContentType="application/vnd.openxmlformats-officedocument.theme+xml"/>
  <Override PartName="/ppt/slideLayouts/slideLayout2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 id="2147483660" r:id="rId2"/>
    <p:sldMasterId id="2147483758" r:id="rId3"/>
    <p:sldMasterId id="2147483761" r:id="rId4"/>
    <p:sldMasterId id="2147483764" r:id="rId5"/>
    <p:sldMasterId id="2147483766" r:id="rId6"/>
    <p:sldMasterId id="2147483768" r:id="rId7"/>
    <p:sldMasterId id="2147483771" r:id="rId8"/>
    <p:sldMasterId id="2147483773" r:id="rId9"/>
  </p:sldMasterIdLst>
  <p:notesMasterIdLst>
    <p:notesMasterId r:id="rId114"/>
  </p:notesMasterIdLst>
  <p:handoutMasterIdLst>
    <p:handoutMasterId r:id="rId115"/>
  </p:handoutMasterIdLst>
  <p:sldIdLst>
    <p:sldId id="256" r:id="rId10"/>
    <p:sldId id="257" r:id="rId11"/>
    <p:sldId id="433" r:id="rId12"/>
    <p:sldId id="426" r:id="rId13"/>
    <p:sldId id="427" r:id="rId14"/>
    <p:sldId id="428" r:id="rId15"/>
    <p:sldId id="429" r:id="rId16"/>
    <p:sldId id="430" r:id="rId17"/>
    <p:sldId id="431" r:id="rId18"/>
    <p:sldId id="432" r:id="rId19"/>
    <p:sldId id="424" r:id="rId20"/>
    <p:sldId id="258" r:id="rId21"/>
    <p:sldId id="273" r:id="rId22"/>
    <p:sldId id="276" r:id="rId23"/>
    <p:sldId id="277" r:id="rId24"/>
    <p:sldId id="278" r:id="rId25"/>
    <p:sldId id="279" r:id="rId26"/>
    <p:sldId id="280" r:id="rId27"/>
    <p:sldId id="281" r:id="rId28"/>
    <p:sldId id="425" r:id="rId29"/>
    <p:sldId id="413" r:id="rId30"/>
    <p:sldId id="414" r:id="rId31"/>
    <p:sldId id="415" r:id="rId32"/>
    <p:sldId id="416" r:id="rId33"/>
    <p:sldId id="417" r:id="rId34"/>
    <p:sldId id="418" r:id="rId35"/>
    <p:sldId id="419" r:id="rId36"/>
    <p:sldId id="420" r:id="rId37"/>
    <p:sldId id="421" r:id="rId38"/>
    <p:sldId id="422" r:id="rId39"/>
    <p:sldId id="423" r:id="rId40"/>
    <p:sldId id="307" r:id="rId41"/>
    <p:sldId id="308" r:id="rId42"/>
    <p:sldId id="309" r:id="rId43"/>
    <p:sldId id="310" r:id="rId44"/>
    <p:sldId id="311" r:id="rId45"/>
    <p:sldId id="324" r:id="rId46"/>
    <p:sldId id="325" r:id="rId47"/>
    <p:sldId id="326" r:id="rId48"/>
    <p:sldId id="327" r:id="rId49"/>
    <p:sldId id="328" r:id="rId50"/>
    <p:sldId id="329" r:id="rId51"/>
    <p:sldId id="330" r:id="rId52"/>
    <p:sldId id="332" r:id="rId53"/>
    <p:sldId id="411" r:id="rId54"/>
    <p:sldId id="333" r:id="rId55"/>
    <p:sldId id="334" r:id="rId56"/>
    <p:sldId id="335" r:id="rId57"/>
    <p:sldId id="336" r:id="rId58"/>
    <p:sldId id="337" r:id="rId59"/>
    <p:sldId id="410" r:id="rId60"/>
    <p:sldId id="404" r:id="rId61"/>
    <p:sldId id="405" r:id="rId62"/>
    <p:sldId id="406" r:id="rId63"/>
    <p:sldId id="407" r:id="rId64"/>
    <p:sldId id="408" r:id="rId65"/>
    <p:sldId id="409"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8" r:id="rId80"/>
    <p:sldId id="367" r:id="rId81"/>
    <p:sldId id="366" r:id="rId82"/>
    <p:sldId id="369" r:id="rId83"/>
    <p:sldId id="370" r:id="rId84"/>
    <p:sldId id="371" r:id="rId85"/>
    <p:sldId id="372" r:id="rId86"/>
    <p:sldId id="374" r:id="rId87"/>
    <p:sldId id="373" r:id="rId88"/>
    <p:sldId id="375" r:id="rId89"/>
    <p:sldId id="376" r:id="rId90"/>
    <p:sldId id="377" r:id="rId91"/>
    <p:sldId id="378" r:id="rId92"/>
    <p:sldId id="379" r:id="rId93"/>
    <p:sldId id="380" r:id="rId94"/>
    <p:sldId id="381" r:id="rId95"/>
    <p:sldId id="386" r:id="rId96"/>
    <p:sldId id="382" r:id="rId97"/>
    <p:sldId id="383" r:id="rId98"/>
    <p:sldId id="384" r:id="rId99"/>
    <p:sldId id="387" r:id="rId100"/>
    <p:sldId id="390" r:id="rId101"/>
    <p:sldId id="391" r:id="rId102"/>
    <p:sldId id="392" r:id="rId103"/>
    <p:sldId id="393" r:id="rId104"/>
    <p:sldId id="394" r:id="rId105"/>
    <p:sldId id="402" r:id="rId106"/>
    <p:sldId id="403" r:id="rId107"/>
    <p:sldId id="395" r:id="rId108"/>
    <p:sldId id="397" r:id="rId109"/>
    <p:sldId id="398" r:id="rId110"/>
    <p:sldId id="399" r:id="rId111"/>
    <p:sldId id="401" r:id="rId112"/>
    <p:sldId id="434" r:id="rId1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32"/>
  </p:normalViewPr>
  <p:slideViewPr>
    <p:cSldViewPr snapToGrid="0" snapToObjects="1">
      <p:cViewPr varScale="1">
        <p:scale>
          <a:sx n="94" d="100"/>
          <a:sy n="94" d="100"/>
        </p:scale>
        <p:origin x="162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viewProps" Target="view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C4B640-A7D4-1A4F-B653-CDF8ACC2BA0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3057B2D2-8072-3446-803F-2B165BB08E85}"/>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84" charset="0"/>
                <a:ea typeface="ＭＳ Ｐゴシック" pitchFamily="-84" charset="-128"/>
              </a:defRPr>
            </a:lvl1pPr>
          </a:lstStyle>
          <a:p>
            <a:pPr>
              <a:defRPr/>
            </a:pPr>
            <a:fld id="{C7A0F785-CA5E-674D-A275-A68BF4AD60F5}" type="datetime1">
              <a:rPr lang="en-US"/>
              <a:pPr>
                <a:defRPr/>
              </a:pPr>
              <a:t>9/16/20</a:t>
            </a:fld>
            <a:endParaRPr lang="en-US"/>
          </a:p>
        </p:txBody>
      </p:sp>
      <p:sp>
        <p:nvSpPr>
          <p:cNvPr id="4" name="Footer Placeholder 3">
            <a:extLst>
              <a:ext uri="{FF2B5EF4-FFF2-40B4-BE49-F238E27FC236}">
                <a16:creationId xmlns:a16="http://schemas.microsoft.com/office/drawing/2014/main" id="{C8E2622B-8C32-9C4F-B907-4A067C26965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E7AAA86B-DD87-1C45-9099-878190DF24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84A79BF-F039-4F41-B768-C92325EC7D79}"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C5702C-0B82-1041-B7E9-3A47EA5563D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E70FC6C5-3838-7E42-826F-EACC66D0B2C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84" charset="0"/>
                <a:ea typeface="ＭＳ Ｐゴシック" pitchFamily="-84" charset="-128"/>
              </a:defRPr>
            </a:lvl1pPr>
          </a:lstStyle>
          <a:p>
            <a:pPr>
              <a:defRPr/>
            </a:pPr>
            <a:fld id="{E91401B0-5A7F-294B-B588-F34C796351A8}" type="datetime1">
              <a:rPr lang="en-US"/>
              <a:pPr>
                <a:defRPr/>
              </a:pPr>
              <a:t>9/16/20</a:t>
            </a:fld>
            <a:endParaRPr lang="en-US"/>
          </a:p>
        </p:txBody>
      </p:sp>
      <p:sp>
        <p:nvSpPr>
          <p:cNvPr id="4" name="Slide Image Placeholder 3">
            <a:extLst>
              <a:ext uri="{FF2B5EF4-FFF2-40B4-BE49-F238E27FC236}">
                <a16:creationId xmlns:a16="http://schemas.microsoft.com/office/drawing/2014/main" id="{DD241408-E90C-A247-966B-E5D9CE0D950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9197CFB-C03F-9D4A-A9BF-DF46CC3BAC2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6249814-A189-814E-9DDA-9E25FA9647B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2D5AEB4F-00B6-D64F-8AFE-05773CE0373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9335565-DA35-024A-9693-55CEEA03A02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31">
            <a:extLst>
              <a:ext uri="{FF2B5EF4-FFF2-40B4-BE49-F238E27FC236}">
                <a16:creationId xmlns:a16="http://schemas.microsoft.com/office/drawing/2014/main" id="{A3921E76-3074-DD46-9BB7-025FC7AF5A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A3FE5A1-9790-F540-B2EE-768A88961D01}"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
        <p:nvSpPr>
          <p:cNvPr id="123907" name="Rectangle 2">
            <a:extLst>
              <a:ext uri="{FF2B5EF4-FFF2-40B4-BE49-F238E27FC236}">
                <a16:creationId xmlns:a16="http://schemas.microsoft.com/office/drawing/2014/main" id="{BDCDC3A7-A2A8-9047-ADA2-4FC5D89E42C1}"/>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23908" name="Rectangle 3">
            <a:extLst>
              <a:ext uri="{FF2B5EF4-FFF2-40B4-BE49-F238E27FC236}">
                <a16:creationId xmlns:a16="http://schemas.microsoft.com/office/drawing/2014/main" id="{C572B402-49AA-A14F-A27E-E334EA61F6E9}"/>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ea typeface="ＭＳ Ｐゴシック" panose="020B0600070205080204" pitchFamily="34" charset="-128"/>
              </a:rPr>
              <a:t>\frac{D}{Dt} \vec V_h = -f \hat k \times \vec V_h - \vec \nabla_p \phi +\vec F_r </a:t>
            </a:r>
          </a:p>
          <a:p>
            <a:pPr eaLnBrk="1" hangingPunct="1">
              <a:spcBef>
                <a:spcPct val="0"/>
              </a:spcBef>
            </a:pPr>
            <a:r>
              <a:rPr lang="en-US" altLang="en-US">
                <a:latin typeface="Arial" panose="020B0604020202020204" pitchFamily="34" charset="0"/>
                <a:ea typeface="ＭＳ Ｐゴシック" panose="020B0600070205080204" pitchFamily="34" charset="-128"/>
              </a:rPr>
              <a:t>\frac {\partial \Phi}{\partial p} = - \alpha \equiv -\frac{1}{\rho}</a:t>
            </a:r>
          </a:p>
          <a:p>
            <a:pPr eaLnBrk="1" hangingPunct="1">
              <a:spcBef>
                <a:spcPct val="0"/>
              </a:spcBef>
            </a:pPr>
            <a:r>
              <a:rPr lang="en-US" altLang="en-US">
                <a:latin typeface="Arial" panose="020B0604020202020204" pitchFamily="34" charset="0"/>
                <a:ea typeface="ＭＳ Ｐゴシック" panose="020B0600070205080204" pitchFamily="34" charset="-128"/>
              </a:rPr>
              <a:t>\alpha = \frac{RT}{p}</a:t>
            </a:r>
          </a:p>
          <a:p>
            <a:pPr eaLnBrk="1" hangingPunct="1">
              <a:spcBef>
                <a:spcPct val="0"/>
              </a:spcBef>
            </a:pPr>
            <a:r>
              <a:rPr lang="en-US" altLang="en-US">
                <a:latin typeface="Arial" panose="020B0604020202020204" pitchFamily="34" charset="0"/>
                <a:ea typeface="ＭＳ Ｐゴシック" panose="020B0600070205080204" pitchFamily="34" charset="-128"/>
              </a:rPr>
              <a:t>\frac {\partial u}{\partial x} + \frac {\partial v}{\partial y}  + \frac {\partial \omega}{\partial p}  = 0</a:t>
            </a:r>
          </a:p>
          <a:p>
            <a:pPr eaLnBrk="1" hangingPunct="1">
              <a:spcBef>
                <a:spcPct val="0"/>
              </a:spcBef>
            </a:pPr>
            <a:r>
              <a:rPr lang="en-US" altLang="en-US">
                <a:latin typeface="Arial" panose="020B0604020202020204" pitchFamily="34" charset="0"/>
                <a:ea typeface="ＭＳ Ｐゴシック" panose="020B0600070205080204" pitchFamily="34" charset="-128"/>
              </a:rPr>
              <a:t>\frac {D_hT}{Dt} + S_p \omega = J/C_p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B9C7CDD8-8D4A-5A43-89EF-D70EB65BA8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240F3B1-BBCA-F947-9C22-03F31192EA80}" type="slidenum">
              <a:rPr lang="en-US" altLang="en-US">
                <a:solidFill>
                  <a:srgbClr val="000000"/>
                </a:solidFill>
                <a:latin typeface="Tahoma" panose="020B0604030504040204" pitchFamily="34" charset="0"/>
              </a:rPr>
              <a:pPr eaLnBrk="1" hangingPunct="1"/>
              <a:t>17</a:t>
            </a:fld>
            <a:endParaRPr lang="en-US" altLang="en-US">
              <a:solidFill>
                <a:srgbClr val="000000"/>
              </a:solidFill>
              <a:latin typeface="Tahoma" panose="020B0604030504040204" pitchFamily="34" charset="0"/>
            </a:endParaRPr>
          </a:p>
        </p:txBody>
      </p:sp>
      <p:sp>
        <p:nvSpPr>
          <p:cNvPr id="133123" name="Rectangle 2">
            <a:extLst>
              <a:ext uri="{FF2B5EF4-FFF2-40B4-BE49-F238E27FC236}">
                <a16:creationId xmlns:a16="http://schemas.microsoft.com/office/drawing/2014/main" id="{B2C63268-6136-9249-925E-E11FC67DF9F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4" name="Rectangle 3">
            <a:extLst>
              <a:ext uri="{FF2B5EF4-FFF2-40B4-BE49-F238E27FC236}">
                <a16:creationId xmlns:a16="http://schemas.microsoft.com/office/drawing/2014/main" id="{A38FA065-DA46-4C46-806C-A4123B3B31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ahoma" panose="020B060403050404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E11071B7-03E1-B74E-9438-6E3CBE7D90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6A2363-8632-6E45-ADF2-DC3916B874E7}" type="slidenum">
              <a:rPr lang="en-US" altLang="en-US">
                <a:solidFill>
                  <a:srgbClr val="000000"/>
                </a:solidFill>
                <a:latin typeface="Tahoma" panose="020B0604030504040204" pitchFamily="34" charset="0"/>
              </a:rPr>
              <a:pPr eaLnBrk="1" hangingPunct="1"/>
              <a:t>18</a:t>
            </a:fld>
            <a:endParaRPr lang="en-US" altLang="en-US">
              <a:solidFill>
                <a:srgbClr val="000000"/>
              </a:solidFill>
              <a:latin typeface="Tahoma" panose="020B0604030504040204" pitchFamily="34" charset="0"/>
            </a:endParaRPr>
          </a:p>
        </p:txBody>
      </p:sp>
      <p:sp>
        <p:nvSpPr>
          <p:cNvPr id="134147" name="Rectangle 2">
            <a:extLst>
              <a:ext uri="{FF2B5EF4-FFF2-40B4-BE49-F238E27FC236}">
                <a16:creationId xmlns:a16="http://schemas.microsoft.com/office/drawing/2014/main" id="{8CDB5DF5-6FB9-7846-B0EB-5CBCC800E4B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a:extLst>
              <a:ext uri="{FF2B5EF4-FFF2-40B4-BE49-F238E27FC236}">
                <a16:creationId xmlns:a16="http://schemas.microsoft.com/office/drawing/2014/main" id="{101B106B-8B89-3947-B20C-7D74C5566F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ahoma" panose="020B060403050404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B16D6A3F-A80C-0D44-9654-628E703BDA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002E848-DECE-EA4E-98F2-095CC9D47D9E}" type="slidenum">
              <a:rPr lang="en-US" altLang="en-US">
                <a:solidFill>
                  <a:srgbClr val="000000"/>
                </a:solidFill>
                <a:latin typeface="Tahoma" panose="020B0604030504040204" pitchFamily="34" charset="0"/>
              </a:rPr>
              <a:pPr eaLnBrk="1" hangingPunct="1"/>
              <a:t>19</a:t>
            </a:fld>
            <a:endParaRPr lang="en-US" altLang="en-US">
              <a:solidFill>
                <a:srgbClr val="000000"/>
              </a:solidFill>
              <a:latin typeface="Tahoma" panose="020B0604030504040204" pitchFamily="34" charset="0"/>
            </a:endParaRPr>
          </a:p>
        </p:txBody>
      </p:sp>
      <p:sp>
        <p:nvSpPr>
          <p:cNvPr id="135171" name="Rectangle 2">
            <a:extLst>
              <a:ext uri="{FF2B5EF4-FFF2-40B4-BE49-F238E27FC236}">
                <a16:creationId xmlns:a16="http://schemas.microsoft.com/office/drawing/2014/main" id="{3FB8D886-B8A9-5746-A5A2-AAFAA25E3E5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a:extLst>
              <a:ext uri="{FF2B5EF4-FFF2-40B4-BE49-F238E27FC236}">
                <a16:creationId xmlns:a16="http://schemas.microsoft.com/office/drawing/2014/main" id="{D3197826-044F-304A-848D-733AF4A49C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ahoma" panose="020B060403050404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D41C8019-BD5E-1042-A401-84848EBBAA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9E82FF7-EEF8-6D4B-8D7C-9748F604EFDB}" type="slidenum">
              <a:rPr lang="en-US" altLang="en-US">
                <a:solidFill>
                  <a:srgbClr val="000000"/>
                </a:solidFill>
                <a:latin typeface="Calibri" panose="020F0502020204030204" pitchFamily="34" charset="0"/>
              </a:rPr>
              <a:pPr eaLnBrk="1" hangingPunct="1"/>
              <a:t>21</a:t>
            </a:fld>
            <a:endParaRPr lang="en-US" altLang="en-US">
              <a:solidFill>
                <a:srgbClr val="000000"/>
              </a:solidFill>
              <a:latin typeface="Calibri" panose="020F0502020204030204" pitchFamily="34" charset="0"/>
            </a:endParaRPr>
          </a:p>
        </p:txBody>
      </p:sp>
      <p:sp>
        <p:nvSpPr>
          <p:cNvPr id="136195" name="Rectangle 2">
            <a:extLst>
              <a:ext uri="{FF2B5EF4-FFF2-40B4-BE49-F238E27FC236}">
                <a16:creationId xmlns:a16="http://schemas.microsoft.com/office/drawing/2014/main" id="{F6C6EC03-2B0F-CD4C-84D8-34665F5035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a:extLst>
              <a:ext uri="{FF2B5EF4-FFF2-40B4-BE49-F238E27FC236}">
                <a16:creationId xmlns:a16="http://schemas.microsoft.com/office/drawing/2014/main" id="{E20C1790-4F6D-9345-A8BF-4ABA91C70E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\frac{D}{Dt} \vec V_h = -f \hat k \times \vec V_h - \vec \nabla_p \Phi +\vec F_r </a:t>
            </a:r>
          </a:p>
          <a:p>
            <a:pPr>
              <a:spcBef>
                <a:spcPct val="0"/>
              </a:spcBef>
            </a:pPr>
            <a:r>
              <a:rPr lang="en-US" altLang="en-US">
                <a:ea typeface="ＭＳ Ｐゴシック" panose="020B0600070205080204" pitchFamily="34" charset="-128"/>
              </a:rPr>
              <a:t>\frac {\partial \Phi}{\partial p} = - \alpha \equiv -\frac{1}{\rho}</a:t>
            </a:r>
          </a:p>
          <a:p>
            <a:pPr>
              <a:spcBef>
                <a:spcPct val="0"/>
              </a:spcBef>
            </a:pPr>
            <a:r>
              <a:rPr lang="en-US" altLang="en-US">
                <a:ea typeface="ＭＳ Ｐゴシック" panose="020B0600070205080204" pitchFamily="34" charset="-128"/>
              </a:rPr>
              <a:t>\alpha = \frac{RT}{p}</a:t>
            </a:r>
          </a:p>
          <a:p>
            <a:pPr>
              <a:spcBef>
                <a:spcPct val="0"/>
              </a:spcBef>
            </a:pPr>
            <a:r>
              <a:rPr lang="en-US" altLang="en-US">
                <a:ea typeface="ＭＳ Ｐゴシック" panose="020B0600070205080204" pitchFamily="34" charset="-128"/>
              </a:rPr>
              <a:t>\frac {\partial u}{\partial x} + \frac {\partial v}{\partial y}  + \frac {\partial \omega}{\partial p}  = 0</a:t>
            </a:r>
          </a:p>
          <a:p>
            <a:pPr>
              <a:spcBef>
                <a:spcPct val="0"/>
              </a:spcBef>
            </a:pPr>
            <a:r>
              <a:rPr lang="en-US" altLang="en-US">
                <a:ea typeface="ＭＳ Ｐゴシック" panose="020B0600070205080204" pitchFamily="34" charset="-128"/>
              </a:rPr>
              <a:t>\nabla \cdot \vec V_h + \frac {\partial \omega}{\partial p}  = 0</a:t>
            </a:r>
          </a:p>
          <a:p>
            <a:pPr>
              <a:spcBef>
                <a:spcPct val="0"/>
              </a:spcBef>
            </a:pPr>
            <a:r>
              <a:rPr lang="en-US" altLang="en-US">
                <a:ea typeface="ＭＳ Ｐゴシック" panose="020B0600070205080204" pitchFamily="34" charset="-128"/>
              </a:rPr>
              <a:t>\frac {D \theta}{Dt}  = S_{\theta}</a:t>
            </a:r>
          </a:p>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031">
            <a:extLst>
              <a:ext uri="{FF2B5EF4-FFF2-40B4-BE49-F238E27FC236}">
                <a16:creationId xmlns:a16="http://schemas.microsoft.com/office/drawing/2014/main" id="{674C7909-5987-6C43-B830-69E0479E2C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8EB5DB2-696D-854F-8825-DE96AE19B4FF}" type="slidenum">
              <a:rPr lang="en-US" altLang="en-US">
                <a:solidFill>
                  <a:srgbClr val="000000"/>
                </a:solidFill>
                <a:latin typeface="Calibri" panose="020F0502020204030204" pitchFamily="34" charset="0"/>
              </a:rPr>
              <a:pPr eaLnBrk="1" hangingPunct="1"/>
              <a:t>22</a:t>
            </a:fld>
            <a:endParaRPr lang="en-US" altLang="en-US">
              <a:solidFill>
                <a:srgbClr val="000000"/>
              </a:solidFill>
              <a:latin typeface="Calibri" panose="020F0502020204030204" pitchFamily="34" charset="0"/>
            </a:endParaRPr>
          </a:p>
        </p:txBody>
      </p:sp>
      <p:sp>
        <p:nvSpPr>
          <p:cNvPr id="137219" name="Rectangle 2">
            <a:extLst>
              <a:ext uri="{FF2B5EF4-FFF2-40B4-BE49-F238E27FC236}">
                <a16:creationId xmlns:a16="http://schemas.microsoft.com/office/drawing/2014/main" id="{D1395556-6F91-EC4F-8163-EAAEBC0AB18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7220" name="Rectangle 3">
            <a:extLst>
              <a:ext uri="{FF2B5EF4-FFF2-40B4-BE49-F238E27FC236}">
                <a16:creationId xmlns:a16="http://schemas.microsoft.com/office/drawing/2014/main" id="{F96D10E0-43FF-864C-97D1-838D9CE72935}"/>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latin typeface="Arial" panose="020B0604020202020204" pitchFamily="34" charset="0"/>
                <a:ea typeface="ＭＳ Ｐゴシック" panose="020B0600070205080204" pitchFamily="34" charset="-128"/>
              </a:rPr>
              <a:t>\frac{D}{Dt} \vec V_h = -f \hat k \times \vec V_h - \vec \nabla_p \phi +\vec F_r </a:t>
            </a:r>
          </a:p>
          <a:p>
            <a:pPr>
              <a:spcBef>
                <a:spcPct val="0"/>
              </a:spcBef>
            </a:pPr>
            <a:r>
              <a:rPr lang="en-US" altLang="en-US">
                <a:latin typeface="Arial" panose="020B0604020202020204" pitchFamily="34" charset="0"/>
                <a:ea typeface="ＭＳ Ｐゴシック" panose="020B0600070205080204" pitchFamily="34" charset="-128"/>
              </a:rPr>
              <a:t>\frac {\partial \Phi}{\partial p} = - \alpha \equiv -\frac{1}{\rho}</a:t>
            </a:r>
          </a:p>
          <a:p>
            <a:pPr>
              <a:spcBef>
                <a:spcPct val="0"/>
              </a:spcBef>
            </a:pPr>
            <a:r>
              <a:rPr lang="en-US" altLang="en-US">
                <a:latin typeface="Arial" panose="020B0604020202020204" pitchFamily="34" charset="0"/>
                <a:ea typeface="ＭＳ Ｐゴシック" panose="020B0600070205080204" pitchFamily="34" charset="-128"/>
              </a:rPr>
              <a:t>\alpha = \frac{RT}{p}</a:t>
            </a:r>
          </a:p>
          <a:p>
            <a:pPr>
              <a:spcBef>
                <a:spcPct val="0"/>
              </a:spcBef>
            </a:pPr>
            <a:r>
              <a:rPr lang="en-US" altLang="en-US">
                <a:latin typeface="Arial" panose="020B0604020202020204" pitchFamily="34" charset="0"/>
                <a:ea typeface="ＭＳ Ｐゴシック" panose="020B0600070205080204" pitchFamily="34" charset="-128"/>
              </a:rPr>
              <a:t>\frac {\partial u}{\partial x} + \frac {\partial v}{\partial y}  + \frac {\partial \omega}{\partial p}  = 0</a:t>
            </a:r>
          </a:p>
          <a:p>
            <a:pPr>
              <a:spcBef>
                <a:spcPct val="0"/>
              </a:spcBef>
            </a:pPr>
            <a:r>
              <a:rPr lang="en-US" altLang="en-US">
                <a:latin typeface="Arial" panose="020B0604020202020204" pitchFamily="34" charset="0"/>
                <a:ea typeface="ＭＳ Ｐゴシック" panose="020B0600070205080204" pitchFamily="34" charset="-128"/>
              </a:rPr>
              <a:t>\frac {D_hT}{Dt} + S_p \omega = J/C_p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7DA8681C-0510-3A4C-B70E-48E7417B11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8F29ADF-37BF-344D-8EB8-7C1EBB963679}" type="slidenum">
              <a:rPr lang="en-US" altLang="en-US">
                <a:solidFill>
                  <a:srgbClr val="000000"/>
                </a:solidFill>
                <a:latin typeface="Calibri" panose="020F0502020204030204" pitchFamily="34" charset="0"/>
              </a:rPr>
              <a:pPr eaLnBrk="1" hangingPunct="1"/>
              <a:t>23</a:t>
            </a:fld>
            <a:endParaRPr lang="en-US" altLang="en-US">
              <a:solidFill>
                <a:srgbClr val="000000"/>
              </a:solidFill>
              <a:latin typeface="Calibri" panose="020F0502020204030204" pitchFamily="34" charset="0"/>
            </a:endParaRPr>
          </a:p>
        </p:txBody>
      </p:sp>
      <p:sp>
        <p:nvSpPr>
          <p:cNvPr id="138243" name="Rectangle 2">
            <a:extLst>
              <a:ext uri="{FF2B5EF4-FFF2-40B4-BE49-F238E27FC236}">
                <a16:creationId xmlns:a16="http://schemas.microsoft.com/office/drawing/2014/main" id="{E7281A45-F0D6-9C48-A8E3-2D39060B6FD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8244" name="Rectangle 3">
            <a:extLst>
              <a:ext uri="{FF2B5EF4-FFF2-40B4-BE49-F238E27FC236}">
                <a16:creationId xmlns:a16="http://schemas.microsoft.com/office/drawing/2014/main" id="{127E558A-9FF4-8145-8BDB-004942C8C9B6}"/>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\omega = \int (\nabla \cdot \vec V_h) dp</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\frac{D}{Dt} \vec V_h = -f \hat k \times \vec V_h - \vec \nabla_p \Phi +\vec F_r </a:t>
            </a:r>
          </a:p>
          <a:p>
            <a:pPr>
              <a:spcBef>
                <a:spcPct val="0"/>
              </a:spcBef>
            </a:pPr>
            <a:r>
              <a:rPr lang="en-US" altLang="en-US">
                <a:ea typeface="ＭＳ Ｐゴシック" panose="020B0600070205080204" pitchFamily="34" charset="-128"/>
              </a:rPr>
              <a:t>\frac {\partial \Phi}{\partial p} = - \alpha \equiv -\frac{1}{\rho}</a:t>
            </a:r>
          </a:p>
          <a:p>
            <a:pPr>
              <a:spcBef>
                <a:spcPct val="0"/>
              </a:spcBef>
            </a:pPr>
            <a:r>
              <a:rPr lang="en-US" altLang="en-US">
                <a:ea typeface="ＭＳ Ｐゴシック" panose="020B0600070205080204" pitchFamily="34" charset="-128"/>
              </a:rPr>
              <a:t>\alpha = \frac{RT}{p}</a:t>
            </a:r>
          </a:p>
          <a:p>
            <a:pPr>
              <a:spcBef>
                <a:spcPct val="0"/>
              </a:spcBef>
            </a:pPr>
            <a:r>
              <a:rPr lang="en-US" altLang="en-US">
                <a:ea typeface="ＭＳ Ｐゴシック" panose="020B0600070205080204" pitchFamily="34" charset="-128"/>
              </a:rPr>
              <a:t>\frac {\partial u}{\partial x} + \frac {\partial v}{\partial y}  + \frac {\partial \omega}{\partial p}  = 0</a:t>
            </a:r>
          </a:p>
          <a:p>
            <a:pPr>
              <a:spcBef>
                <a:spcPct val="0"/>
              </a:spcBef>
            </a:pPr>
            <a:r>
              <a:rPr lang="en-US" altLang="en-US">
                <a:ea typeface="ＭＳ Ｐゴシック" panose="020B0600070205080204" pitchFamily="34" charset="-128"/>
              </a:rPr>
              <a:t>\frac {D \theta}{Dt}  = S_{\theta}</a:t>
            </a:r>
          </a:p>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600BEB11-FDD0-0F44-B052-5279C2CA14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C4693EB-F843-B248-9A9A-7CC1CDCA1FA4}" type="slidenum">
              <a:rPr lang="en-US" altLang="en-US">
                <a:solidFill>
                  <a:srgbClr val="000000"/>
                </a:solidFill>
                <a:latin typeface="Calibri" panose="020F0502020204030204" pitchFamily="34" charset="0"/>
              </a:rPr>
              <a:pPr eaLnBrk="1" hangingPunct="1"/>
              <a:t>24</a:t>
            </a:fld>
            <a:endParaRPr lang="en-US" altLang="en-US">
              <a:solidFill>
                <a:srgbClr val="000000"/>
              </a:solidFill>
              <a:latin typeface="Calibri" panose="020F0502020204030204" pitchFamily="34" charset="0"/>
            </a:endParaRPr>
          </a:p>
        </p:txBody>
      </p:sp>
      <p:sp>
        <p:nvSpPr>
          <p:cNvPr id="139267" name="Rectangle 2">
            <a:extLst>
              <a:ext uri="{FF2B5EF4-FFF2-40B4-BE49-F238E27FC236}">
                <a16:creationId xmlns:a16="http://schemas.microsoft.com/office/drawing/2014/main" id="{34CC6838-5494-D542-BA1D-954462AB2F2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9268" name="Rectangle 3">
            <a:extLst>
              <a:ext uri="{FF2B5EF4-FFF2-40B4-BE49-F238E27FC236}">
                <a16:creationId xmlns:a16="http://schemas.microsoft.com/office/drawing/2014/main" id="{8BC67345-89A1-AD4F-A5A5-C388AA206D1C}"/>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\Phi = - \int (RT/p) dp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0F01CD2E-25FB-3043-8629-9701434F29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5889939-4AA2-F647-AD83-CA569B56679A}" type="slidenum">
              <a:rPr lang="en-US" altLang="en-US">
                <a:solidFill>
                  <a:srgbClr val="000000"/>
                </a:solidFill>
                <a:latin typeface="Calibri" panose="020F0502020204030204" pitchFamily="34" charset="0"/>
              </a:rPr>
              <a:pPr eaLnBrk="1" hangingPunct="1"/>
              <a:t>25</a:t>
            </a:fld>
            <a:endParaRPr lang="en-US" altLang="en-US">
              <a:solidFill>
                <a:srgbClr val="000000"/>
              </a:solidFill>
              <a:latin typeface="Calibri" panose="020F0502020204030204" pitchFamily="34" charset="0"/>
            </a:endParaRPr>
          </a:p>
        </p:txBody>
      </p:sp>
      <p:sp>
        <p:nvSpPr>
          <p:cNvPr id="140291" name="Rectangle 2">
            <a:extLst>
              <a:ext uri="{FF2B5EF4-FFF2-40B4-BE49-F238E27FC236}">
                <a16:creationId xmlns:a16="http://schemas.microsoft.com/office/drawing/2014/main" id="{88EC7254-09BE-764C-8027-74CFE2E6F99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id="{3DC0D06B-BF3B-864D-8E3D-7C940CDF21F8}"/>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7D47303-B1A1-9349-B151-06BC5FB81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70B78E-3856-CC42-9D2F-A43CDF572C63}" type="slidenum">
              <a:rPr lang="en-US" altLang="en-US">
                <a:solidFill>
                  <a:srgbClr val="000000"/>
                </a:solidFill>
                <a:latin typeface="Calibri" panose="020F0502020204030204" pitchFamily="34" charset="0"/>
              </a:rPr>
              <a:pPr eaLnBrk="1" hangingPunct="1"/>
              <a:t>26</a:t>
            </a:fld>
            <a:endParaRPr lang="en-US" altLang="en-US">
              <a:solidFill>
                <a:srgbClr val="000000"/>
              </a:solidFill>
              <a:latin typeface="Calibri" panose="020F0502020204030204" pitchFamily="34" charset="0"/>
            </a:endParaRPr>
          </a:p>
        </p:txBody>
      </p:sp>
      <p:sp>
        <p:nvSpPr>
          <p:cNvPr id="141315" name="Rectangle 2">
            <a:extLst>
              <a:ext uri="{FF2B5EF4-FFF2-40B4-BE49-F238E27FC236}">
                <a16:creationId xmlns:a16="http://schemas.microsoft.com/office/drawing/2014/main" id="{0DBBDE04-BF98-8246-A860-4B6F8ADED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A7586D97-68EB-9A40-8667-AAA3576568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DF6BD7C-355E-7449-B1E6-72A257114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3B691C0-AA82-FA46-9801-52FBAD6B9794}" type="slidenum">
              <a:rPr lang="en-US" altLang="en-US">
                <a:solidFill>
                  <a:srgbClr val="000000"/>
                </a:solidFill>
                <a:latin typeface="Calibri" panose="020F0502020204030204" pitchFamily="34" charset="0"/>
              </a:rPr>
              <a:pPr eaLnBrk="1" hangingPunct="1"/>
              <a:t>27</a:t>
            </a:fld>
            <a:endParaRPr lang="en-US" altLang="en-US">
              <a:solidFill>
                <a:srgbClr val="000000"/>
              </a:solidFill>
              <a:latin typeface="Calibri" panose="020F0502020204030204" pitchFamily="34" charset="0"/>
            </a:endParaRPr>
          </a:p>
        </p:txBody>
      </p:sp>
      <p:sp>
        <p:nvSpPr>
          <p:cNvPr id="142339" name="Rectangle 2">
            <a:extLst>
              <a:ext uri="{FF2B5EF4-FFF2-40B4-BE49-F238E27FC236}">
                <a16:creationId xmlns:a16="http://schemas.microsoft.com/office/drawing/2014/main" id="{1DC74009-3BE6-B742-9BE4-C137D82BF0B0}"/>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2340" name="Rectangle 3">
            <a:extLst>
              <a:ext uri="{FF2B5EF4-FFF2-40B4-BE49-F238E27FC236}">
                <a16:creationId xmlns:a16="http://schemas.microsoft.com/office/drawing/2014/main" id="{731A49A8-2790-0247-AF94-0C8D37EAEA0B}"/>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29C89011-C659-7A47-84B4-7FF15F47D9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636C578C-38E1-8C48-8744-C0153D358C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\frac {Du}{Dt} = fv - \frac {\partial \Phi}{\partial x}</a:t>
            </a:r>
          </a:p>
          <a:p>
            <a:r>
              <a:rPr lang="en-US" altLang="en-US">
                <a:ea typeface="ＭＳ Ｐゴシック" panose="020B0600070205080204" pitchFamily="34" charset="-128"/>
              </a:rPr>
              <a:t>\frac {Dv}{Dt} = -fu - \frac {\partial \Phi}{\partial y} \frac {Dv}{Dt} = -fu - \frac {\partial \Phi}{\partial y}</a:t>
            </a:r>
          </a:p>
        </p:txBody>
      </p:sp>
      <p:sp>
        <p:nvSpPr>
          <p:cNvPr id="124932" name="Slide Number Placeholder 3">
            <a:extLst>
              <a:ext uri="{FF2B5EF4-FFF2-40B4-BE49-F238E27FC236}">
                <a16:creationId xmlns:a16="http://schemas.microsoft.com/office/drawing/2014/main" id="{18CB01E9-EA48-E94B-B2CA-CEF57200A9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48951A1-E14A-9E45-A2F1-1C179E40468F}"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F2B21F1C-D80D-D542-8864-74F216FADD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1BE4C5B-EFCA-7147-9547-F41683243F27}" type="slidenum">
              <a:rPr lang="en-US" altLang="en-US">
                <a:solidFill>
                  <a:srgbClr val="000000"/>
                </a:solidFill>
                <a:latin typeface="Calibri" panose="020F0502020204030204" pitchFamily="34" charset="0"/>
              </a:rPr>
              <a:pPr eaLnBrk="1" hangingPunct="1"/>
              <a:t>28</a:t>
            </a:fld>
            <a:endParaRPr lang="en-US" altLang="en-US">
              <a:solidFill>
                <a:srgbClr val="000000"/>
              </a:solidFill>
              <a:latin typeface="Calibri" panose="020F0502020204030204" pitchFamily="34" charset="0"/>
            </a:endParaRPr>
          </a:p>
        </p:txBody>
      </p:sp>
      <p:sp>
        <p:nvSpPr>
          <p:cNvPr id="143363" name="Rectangle 2">
            <a:extLst>
              <a:ext uri="{FF2B5EF4-FFF2-40B4-BE49-F238E27FC236}">
                <a16:creationId xmlns:a16="http://schemas.microsoft.com/office/drawing/2014/main" id="{C1A1BA4D-33B5-F643-991E-1E026F684B9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3364" name="Rectangle 3">
            <a:extLst>
              <a:ext uri="{FF2B5EF4-FFF2-40B4-BE49-F238E27FC236}">
                <a16:creationId xmlns:a16="http://schemas.microsoft.com/office/drawing/2014/main" id="{8B82789E-210B-A34C-ABC2-AF76C6B5FB6A}"/>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\omega = \int (\nabla \cdot \vec V_h) dp</a:t>
            </a:r>
          </a:p>
          <a:p>
            <a:pPr>
              <a:spcBef>
                <a:spcPct val="0"/>
              </a:spcBef>
            </a:pPr>
            <a:r>
              <a:rPr lang="en-US" altLang="en-US">
                <a:ea typeface="ＭＳ Ｐゴシック" panose="020B0600070205080204" pitchFamily="34" charset="-128"/>
              </a:rPr>
              <a:t>= -\int \frac {\frac{D(\zeta + f)}{Dt}} {(\zeta + f)} dp</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\frac{D(\zeta + f)}{Dt}} = \frac{\partial(\zeta + f)}{\partial t}} + (\vec V \cdot \vec \nabla)(\zeta + 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CF6E9130-32AD-744B-9116-194D4E410D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ABD9F92-306D-284C-9A81-9BC67C9FA3DA}" type="slidenum">
              <a:rPr lang="en-US" altLang="en-US">
                <a:solidFill>
                  <a:srgbClr val="000000"/>
                </a:solidFill>
                <a:latin typeface="Calibri" panose="020F0502020204030204" pitchFamily="34" charset="0"/>
              </a:rPr>
              <a:pPr eaLnBrk="1" hangingPunct="1"/>
              <a:t>29</a:t>
            </a:fld>
            <a:endParaRPr lang="en-US" altLang="en-US">
              <a:solidFill>
                <a:srgbClr val="000000"/>
              </a:solidFill>
              <a:latin typeface="Calibri" panose="020F0502020204030204" pitchFamily="34" charset="0"/>
            </a:endParaRPr>
          </a:p>
        </p:txBody>
      </p:sp>
      <p:sp>
        <p:nvSpPr>
          <p:cNvPr id="144387" name="Rectangle 2">
            <a:extLst>
              <a:ext uri="{FF2B5EF4-FFF2-40B4-BE49-F238E27FC236}">
                <a16:creationId xmlns:a16="http://schemas.microsoft.com/office/drawing/2014/main" id="{379F16CD-DEBF-C84F-BCAB-FA5E78892CC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4388" name="Rectangle 3">
            <a:extLst>
              <a:ext uri="{FF2B5EF4-FFF2-40B4-BE49-F238E27FC236}">
                <a16:creationId xmlns:a16="http://schemas.microsoft.com/office/drawing/2014/main" id="{FF470C63-57B0-694E-AC6D-069F44339114}"/>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\omega = -\int \frac {(\vec V \cdot \vec \nabla)(\zeta + f)} {(\zeta + f)} dp</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\frac{D(\zeta + f)}{Dt}} = \frac{\partial(\zeta + f)}{\partial t}} + (\vec V \cdot \vec \nabla)(\zeta + f)</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\frac{D}{Dt} \vec V_h = -f \hat k \times \vec V_h - \vec \nabla_p \Phi +\vec F_r </a:t>
            </a:r>
          </a:p>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9436E4B-741B-2044-9D50-69284247DF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4A02720-77BE-ED4C-A721-83C340DBDB5B}" type="slidenum">
              <a:rPr lang="en-US" altLang="en-US">
                <a:solidFill>
                  <a:srgbClr val="000000"/>
                </a:solidFill>
                <a:latin typeface="Calibri" panose="020F0502020204030204" pitchFamily="34" charset="0"/>
              </a:rPr>
              <a:pPr eaLnBrk="1" hangingPunct="1"/>
              <a:t>30</a:t>
            </a:fld>
            <a:endParaRPr lang="en-US" altLang="en-US">
              <a:solidFill>
                <a:srgbClr val="000000"/>
              </a:solidFill>
              <a:latin typeface="Calibri" panose="020F0502020204030204" pitchFamily="34" charset="0"/>
            </a:endParaRPr>
          </a:p>
        </p:txBody>
      </p:sp>
      <p:sp>
        <p:nvSpPr>
          <p:cNvPr id="145411" name="Rectangle 2">
            <a:extLst>
              <a:ext uri="{FF2B5EF4-FFF2-40B4-BE49-F238E27FC236}">
                <a16:creationId xmlns:a16="http://schemas.microsoft.com/office/drawing/2014/main" id="{3F47482C-32AF-9649-BFF0-8BA0127F12D0}"/>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5412" name="Rectangle 3">
            <a:extLst>
              <a:ext uri="{FF2B5EF4-FFF2-40B4-BE49-F238E27FC236}">
                <a16:creationId xmlns:a16="http://schemas.microsoft.com/office/drawing/2014/main" id="{560DB3A8-EBCA-7746-9696-D1A47E94A140}"/>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\frac{\partial\vec V}{\partial t}} + (\vec V \cdot \vec \nabla)\vec V = -f \hat k \times \vec V_h - \vec \nabla_p \Phi</a:t>
            </a:r>
          </a:p>
          <a:p>
            <a:pPr>
              <a:spcBef>
                <a:spcPct val="0"/>
              </a:spcBef>
            </a:pPr>
            <a:endParaRPr lang="en-US" altLang="en-US">
              <a:ea typeface="ＭＳ Ｐゴシック" panose="020B0600070205080204" pitchFamily="34" charset="-128"/>
            </a:endParaRPr>
          </a:p>
          <a:p>
            <a:pPr>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ED74C2B3-5533-9F47-922D-980D56D9C7C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99E65BE-DF8F-DC4D-99C6-0C5AB421DB2C}" type="slidenum">
              <a:rPr lang="en-US" altLang="en-US">
                <a:solidFill>
                  <a:srgbClr val="000000"/>
                </a:solidFill>
                <a:latin typeface="Calibri" panose="020F0502020204030204" pitchFamily="34" charset="0"/>
              </a:rPr>
              <a:pPr eaLnBrk="1" hangingPunct="1"/>
              <a:t>31</a:t>
            </a:fld>
            <a:endParaRPr lang="en-US" altLang="en-US">
              <a:solidFill>
                <a:srgbClr val="000000"/>
              </a:solidFill>
              <a:latin typeface="Calibri" panose="020F0502020204030204" pitchFamily="34" charset="0"/>
            </a:endParaRPr>
          </a:p>
        </p:txBody>
      </p:sp>
      <p:sp>
        <p:nvSpPr>
          <p:cNvPr id="146435" name="Rectangle 2">
            <a:extLst>
              <a:ext uri="{FF2B5EF4-FFF2-40B4-BE49-F238E27FC236}">
                <a16:creationId xmlns:a16="http://schemas.microsoft.com/office/drawing/2014/main" id="{A4678678-BC01-0848-81E8-D3B25235D46F}"/>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6436" name="Rectangle 3">
            <a:extLst>
              <a:ext uri="{FF2B5EF4-FFF2-40B4-BE49-F238E27FC236}">
                <a16:creationId xmlns:a16="http://schemas.microsoft.com/office/drawing/2014/main" id="{5B97C26D-32B1-4A49-B536-F2256228E10F}"/>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\frac{\partial\vec V}{\partial t}} + (\vec V \cdot \vec \nabla)\vec V = -f \hat k \times \vec V_h - \vec \nabla_p \Phi</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 {\partial \vec V_g}{\partial p} = - \frac{1}{f} \hat k \times \vec \nabla_p \frac{\partial \Phi}{\partial p}</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 - \frac{R}{fp} \hat k \times \vec \nabla_p 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F2DFC8FC-B76F-F740-B25F-7046009D94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0634928E-A2DB-0745-AA9A-FF131342E3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\frac {D\zeta_{abs}} {Dt} \simeq 0</a:t>
            </a:r>
          </a:p>
          <a:p>
            <a:r>
              <a:rPr lang="en-US" altLang="en-US">
                <a:ea typeface="ＭＳ Ｐゴシック" panose="020B0600070205080204" pitchFamily="34" charset="-128"/>
              </a:rPr>
              <a:t>\frac {\partial \zeta_{abs}} {\partial t} \simeq -\vec V \cdot \vec \nabla_p \zeta_{abs} - \omega \frac {\partial \zeta_{abs}} {\partial p}</a:t>
            </a:r>
          </a:p>
          <a:p>
            <a:endParaRPr lang="en-US" altLang="en-US">
              <a:ea typeface="ＭＳ Ｐゴシック" panose="020B0600070205080204" pitchFamily="34" charset="-128"/>
            </a:endParaRPr>
          </a:p>
        </p:txBody>
      </p:sp>
      <p:sp>
        <p:nvSpPr>
          <p:cNvPr id="147460" name="Slide Number Placeholder 3">
            <a:extLst>
              <a:ext uri="{FF2B5EF4-FFF2-40B4-BE49-F238E27FC236}">
                <a16:creationId xmlns:a16="http://schemas.microsoft.com/office/drawing/2014/main" id="{B9A3E305-F40B-C940-989F-5DE58FFB70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3485BEB-E73D-924A-A555-CF369BB66BF6}"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7B2C282A-D7E0-4E4E-B403-3229B74A8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99C2AE9-2CEA-964F-838B-104CFF5354EA}" type="slidenum">
              <a:rPr lang="en-US" altLang="en-US">
                <a:solidFill>
                  <a:srgbClr val="000000"/>
                </a:solidFill>
                <a:latin typeface="Calibri" panose="020F0502020204030204" pitchFamily="34" charset="0"/>
              </a:rPr>
              <a:pPr eaLnBrk="1" hangingPunct="1"/>
              <a:t>39</a:t>
            </a:fld>
            <a:endParaRPr lang="en-US" altLang="en-US">
              <a:solidFill>
                <a:srgbClr val="000000"/>
              </a:solidFill>
              <a:latin typeface="Calibri" panose="020F0502020204030204" pitchFamily="34" charset="0"/>
            </a:endParaRPr>
          </a:p>
        </p:txBody>
      </p:sp>
      <p:sp>
        <p:nvSpPr>
          <p:cNvPr id="148483" name="Rectangle 2">
            <a:extLst>
              <a:ext uri="{FF2B5EF4-FFF2-40B4-BE49-F238E27FC236}">
                <a16:creationId xmlns:a16="http://schemas.microsoft.com/office/drawing/2014/main" id="{8F95874D-5B23-C24C-928A-69CA569A10B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a:extLst>
              <a:ext uri="{FF2B5EF4-FFF2-40B4-BE49-F238E27FC236}">
                <a16:creationId xmlns:a16="http://schemas.microsoft.com/office/drawing/2014/main" id="{2580AB64-95F9-454F-8715-A88549DFCE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ea typeface="ＭＳ Ｐゴシック" panose="020B0600070205080204" pitchFamily="34" charset="-128"/>
              </a:rPr>
              <a:t>\frac{\partial}{\partial t} \vec V = -(\vec V.\vec \nabla_p) \vec V -\omega \frac{\partial \vec V}{\partial p}+f \hat k \times \vec V_h - \vec \nabla_p \Phi </a:t>
            </a:r>
          </a:p>
          <a:p>
            <a:pPr eaLnBrk="1" hangingPunct="1"/>
            <a:r>
              <a:rPr lang="en-US" altLang="en-US">
                <a:latin typeface="Arial" panose="020B0604020202020204" pitchFamily="34" charset="0"/>
                <a:ea typeface="ＭＳ Ｐゴシック" panose="020B0600070205080204" pitchFamily="34" charset="-128"/>
              </a:rPr>
              <a:t> \frac {\partial \omega}{\partial p} = -\frac {\partial u}{\partial x} - \frac {\partial v}{\partial y} </a:t>
            </a:r>
          </a:p>
          <a:p>
            <a:pPr eaLnBrk="1" hangingPunct="1"/>
            <a:r>
              <a:rPr lang="en-US" altLang="en-US">
                <a:latin typeface="Arial" panose="020B0604020202020204" pitchFamily="34" charset="0"/>
                <a:ea typeface="ＭＳ Ｐゴシック" panose="020B0600070205080204" pitchFamily="34" charset="-128"/>
              </a:rPr>
              <a:t>\frac {\partial T}{\partial t} +  (\vec V.\vec \nabla_p)T + \sigma_p \omega = Q/C_p</a:t>
            </a:r>
          </a:p>
          <a:p>
            <a:pPr eaLnBrk="1" hangingPunct="1"/>
            <a:r>
              <a:rPr lang="en-US" altLang="en-US">
                <a:latin typeface="Arial" panose="020B0604020202020204" pitchFamily="34" charset="0"/>
                <a:ea typeface="ＭＳ Ｐゴシック" panose="020B0600070205080204" pitchFamily="34" charset="-128"/>
              </a:rPr>
              <a:t>\frac {\partial \Phi}{\partial p} = -RT/p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91191DA-73E1-DA4F-ABB1-C4A9D1047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7C6C442-0BAF-FF45-99B3-AE1E67532A4A}" type="slidenum">
              <a:rPr lang="en-US" altLang="en-US">
                <a:latin typeface="Calibri" panose="020F0502020204030204" pitchFamily="34" charset="0"/>
              </a:rPr>
              <a:pPr eaLnBrk="1" hangingPunct="1"/>
              <a:t>58</a:t>
            </a:fld>
            <a:endParaRPr lang="en-US" altLang="en-US">
              <a:latin typeface="Calibri" panose="020F0502020204030204" pitchFamily="34" charset="0"/>
            </a:endParaRPr>
          </a:p>
        </p:txBody>
      </p:sp>
      <p:sp>
        <p:nvSpPr>
          <p:cNvPr id="149507" name="Rectangle 2">
            <a:extLst>
              <a:ext uri="{FF2B5EF4-FFF2-40B4-BE49-F238E27FC236}">
                <a16:creationId xmlns:a16="http://schemas.microsoft.com/office/drawing/2014/main" id="{7DF2E7D9-25AB-934F-AB9E-B404187A6771}"/>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8" name="Rectangle 3">
            <a:extLst>
              <a:ext uri="{FF2B5EF4-FFF2-40B4-BE49-F238E27FC236}">
                <a16:creationId xmlns:a16="http://schemas.microsoft.com/office/drawing/2014/main" id="{C78DC513-8580-764C-824E-6D4AFF88CD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8EB4C8EC-47A4-2242-B24E-0764BDDF1C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11A5CEF-9A43-7446-93CC-B24B5077C6D1}" type="slidenum">
              <a:rPr lang="en-US" altLang="en-US">
                <a:latin typeface="Calibri" panose="020F0502020204030204" pitchFamily="34" charset="0"/>
              </a:rPr>
              <a:pPr eaLnBrk="1" hangingPunct="1"/>
              <a:t>59</a:t>
            </a:fld>
            <a:endParaRPr lang="en-US" altLang="en-US">
              <a:latin typeface="Calibri" panose="020F0502020204030204" pitchFamily="34" charset="0"/>
            </a:endParaRPr>
          </a:p>
        </p:txBody>
      </p:sp>
      <p:sp>
        <p:nvSpPr>
          <p:cNvPr id="150531" name="Rectangle 2">
            <a:extLst>
              <a:ext uri="{FF2B5EF4-FFF2-40B4-BE49-F238E27FC236}">
                <a16:creationId xmlns:a16="http://schemas.microsoft.com/office/drawing/2014/main" id="{DA2F7A1C-EB09-5E4B-90FE-0240D6E660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2" name="Rectangle 3">
            <a:extLst>
              <a:ext uri="{FF2B5EF4-FFF2-40B4-BE49-F238E27FC236}">
                <a16:creationId xmlns:a16="http://schemas.microsoft.com/office/drawing/2014/main" id="{C3BF2023-2CF9-6C4F-8D25-9C19491FDA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63EE7730-6D2A-3243-ADF2-64B994A72D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867688C-A984-404D-B782-082675669B16}" type="slidenum">
              <a:rPr lang="en-US" altLang="en-US">
                <a:latin typeface="Calibri" panose="020F0502020204030204" pitchFamily="34" charset="0"/>
              </a:rPr>
              <a:pPr eaLnBrk="1" hangingPunct="1"/>
              <a:t>60</a:t>
            </a:fld>
            <a:endParaRPr lang="en-US" altLang="en-US">
              <a:latin typeface="Calibri" panose="020F0502020204030204" pitchFamily="34" charset="0"/>
            </a:endParaRPr>
          </a:p>
        </p:txBody>
      </p:sp>
      <p:sp>
        <p:nvSpPr>
          <p:cNvPr id="151555" name="Rectangle 2">
            <a:extLst>
              <a:ext uri="{FF2B5EF4-FFF2-40B4-BE49-F238E27FC236}">
                <a16:creationId xmlns:a16="http://schemas.microsoft.com/office/drawing/2014/main" id="{0060405C-405B-1D4B-B049-802E45DBEDF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6" name="Rectangle 3">
            <a:extLst>
              <a:ext uri="{FF2B5EF4-FFF2-40B4-BE49-F238E27FC236}">
                <a16:creationId xmlns:a16="http://schemas.microsoft.com/office/drawing/2014/main" id="{0A1BDFFE-A0F3-A44A-A15E-979D3B6D2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5FAEC888-0C37-9E42-BE8C-7A689FDF9A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F242BF0-A156-A64C-9529-DF9D86F0D43A}" type="slidenum">
              <a:rPr lang="en-US" altLang="en-US">
                <a:latin typeface="Calibri" panose="020F0502020204030204" pitchFamily="34" charset="0"/>
              </a:rPr>
              <a:pPr eaLnBrk="1" hangingPunct="1"/>
              <a:t>61</a:t>
            </a:fld>
            <a:endParaRPr lang="en-US" altLang="en-US">
              <a:latin typeface="Calibri" panose="020F0502020204030204" pitchFamily="34" charset="0"/>
            </a:endParaRPr>
          </a:p>
        </p:txBody>
      </p:sp>
      <p:sp>
        <p:nvSpPr>
          <p:cNvPr id="152579" name="Rectangle 2">
            <a:extLst>
              <a:ext uri="{FF2B5EF4-FFF2-40B4-BE49-F238E27FC236}">
                <a16:creationId xmlns:a16="http://schemas.microsoft.com/office/drawing/2014/main" id="{91F10FA5-2C1A-1B4B-B357-2896CE346AE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a:extLst>
              <a:ext uri="{FF2B5EF4-FFF2-40B4-BE49-F238E27FC236}">
                <a16:creationId xmlns:a16="http://schemas.microsoft.com/office/drawing/2014/main" id="{BF180EC1-CE40-724C-B893-0444B3CE2C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BB0C48F5-2BEC-9241-94F1-7E641CEA3A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B651C99-F59A-8F45-BDF4-95FF4A87F1AE}"/>
              </a:ext>
            </a:extLst>
          </p:cNvPr>
          <p:cNvSpPr>
            <a:spLocks noGrp="1"/>
          </p:cNvSpPr>
          <p:nvPr>
            <p:ph type="body" idx="1"/>
          </p:nvPr>
        </p:nvSpPr>
        <p:spPr/>
        <p:txBody>
          <a:bodyPr/>
          <a:lstStyle/>
          <a:p>
            <a:pPr>
              <a:defRPr/>
            </a:pPr>
            <a:r>
              <a:rPr lang="en-US" dirty="0">
                <a:ea typeface="+mn-ea"/>
                <a:cs typeface="+mn-cs"/>
              </a:rPr>
              <a:t>\</a:t>
            </a:r>
            <a:r>
              <a:rPr lang="en-US" dirty="0" err="1">
                <a:ea typeface="+mn-ea"/>
                <a:cs typeface="+mn-cs"/>
              </a:rPr>
              <a:t>frac</a:t>
            </a:r>
            <a:r>
              <a:rPr lang="en-US" dirty="0">
                <a:ea typeface="+mn-ea"/>
                <a:cs typeface="+mn-cs"/>
              </a:rPr>
              <a:t> {\partial </a:t>
            </a:r>
            <a:r>
              <a:rPr lang="en-US" dirty="0" err="1">
                <a:ea typeface="+mn-ea"/>
                <a:cs typeface="+mn-cs"/>
              </a:rPr>
              <a:t>u_g</a:t>
            </a:r>
            <a:r>
              <a:rPr lang="en-US" dirty="0">
                <a:ea typeface="+mn-ea"/>
                <a:cs typeface="+mn-cs"/>
              </a:rPr>
              <a:t>}{\partial </a:t>
            </a:r>
            <a:r>
              <a:rPr lang="en-US" dirty="0" err="1">
                <a:ea typeface="+mn-ea"/>
                <a:cs typeface="+mn-cs"/>
              </a:rPr>
              <a:t>x}+\frac</a:t>
            </a:r>
            <a:r>
              <a:rPr lang="en-US" dirty="0">
                <a:ea typeface="+mn-ea"/>
                <a:cs typeface="+mn-cs"/>
              </a:rPr>
              <a:t> {\partial </a:t>
            </a:r>
            <a:r>
              <a:rPr lang="en-US" dirty="0" err="1">
                <a:ea typeface="+mn-ea"/>
                <a:cs typeface="+mn-cs"/>
              </a:rPr>
              <a:t>v_g</a:t>
            </a:r>
            <a:r>
              <a:rPr lang="en-US" dirty="0">
                <a:ea typeface="+mn-ea"/>
                <a:cs typeface="+mn-cs"/>
              </a:rPr>
              <a:t>}{\partial </a:t>
            </a:r>
            <a:r>
              <a:rPr lang="en-US" dirty="0" err="1">
                <a:ea typeface="+mn-ea"/>
                <a:cs typeface="+mn-cs"/>
              </a:rPr>
              <a:t>y</a:t>
            </a:r>
            <a:r>
              <a:rPr lang="en-US" dirty="0">
                <a:ea typeface="+mn-ea"/>
                <a:cs typeface="+mn-cs"/>
              </a:rPr>
              <a:t>} \</a:t>
            </a:r>
            <a:r>
              <a:rPr lang="en-US" dirty="0" err="1">
                <a:ea typeface="+mn-ea"/>
                <a:cs typeface="+mn-cs"/>
              </a:rPr>
              <a:t>simeq</a:t>
            </a:r>
            <a:r>
              <a:rPr lang="en-US" dirty="0">
                <a:ea typeface="+mn-ea"/>
                <a:cs typeface="+mn-cs"/>
              </a:rPr>
              <a:t> 0</a:t>
            </a:r>
          </a:p>
        </p:txBody>
      </p:sp>
      <p:sp>
        <p:nvSpPr>
          <p:cNvPr id="125956" name="Slide Number Placeholder 3">
            <a:extLst>
              <a:ext uri="{FF2B5EF4-FFF2-40B4-BE49-F238E27FC236}">
                <a16:creationId xmlns:a16="http://schemas.microsoft.com/office/drawing/2014/main" id="{84744F7F-9EB1-1B48-91DF-C178F0C24A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53B7536-C42D-1648-B34B-B552A412AB3D}"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5FC34FC-7A3C-B743-9B8F-AE4B71AB97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5D0DCD5-28B8-F543-9627-C25AFDC54B6F}" type="slidenum">
              <a:rPr lang="en-US" altLang="en-US">
                <a:latin typeface="Calibri" panose="020F0502020204030204" pitchFamily="34" charset="0"/>
              </a:rPr>
              <a:pPr eaLnBrk="1" hangingPunct="1"/>
              <a:t>62</a:t>
            </a:fld>
            <a:endParaRPr lang="en-US" altLang="en-US">
              <a:latin typeface="Calibri" panose="020F0502020204030204" pitchFamily="34" charset="0"/>
            </a:endParaRPr>
          </a:p>
        </p:txBody>
      </p:sp>
      <p:sp>
        <p:nvSpPr>
          <p:cNvPr id="153603" name="Rectangle 2">
            <a:extLst>
              <a:ext uri="{FF2B5EF4-FFF2-40B4-BE49-F238E27FC236}">
                <a16:creationId xmlns:a16="http://schemas.microsoft.com/office/drawing/2014/main" id="{DDCEFC10-1BD4-FC4F-82E0-83998AFAC7A9}"/>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4" name="Rectangle 3">
            <a:extLst>
              <a:ext uri="{FF2B5EF4-FFF2-40B4-BE49-F238E27FC236}">
                <a16:creationId xmlns:a16="http://schemas.microsoft.com/office/drawing/2014/main" id="{F41A1286-F077-F24E-BFC6-243B1072E5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439B5C99-4BE3-7A40-A153-FBD3E677D5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EAC72D3-0556-D544-8F70-2EC4DF0C9AFC}" type="slidenum">
              <a:rPr lang="en-US" altLang="en-US">
                <a:latin typeface="Calibri" panose="020F0502020204030204" pitchFamily="34" charset="0"/>
              </a:rPr>
              <a:pPr eaLnBrk="1" hangingPunct="1"/>
              <a:t>63</a:t>
            </a:fld>
            <a:endParaRPr lang="en-US" altLang="en-US">
              <a:latin typeface="Calibri" panose="020F0502020204030204" pitchFamily="34" charset="0"/>
            </a:endParaRPr>
          </a:p>
        </p:txBody>
      </p:sp>
      <p:sp>
        <p:nvSpPr>
          <p:cNvPr id="154627" name="Rectangle 1026">
            <a:extLst>
              <a:ext uri="{FF2B5EF4-FFF2-40B4-BE49-F238E27FC236}">
                <a16:creationId xmlns:a16="http://schemas.microsoft.com/office/drawing/2014/main" id="{CBCEF690-6193-7047-AE54-61EBD1215A0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1027">
            <a:extLst>
              <a:ext uri="{FF2B5EF4-FFF2-40B4-BE49-F238E27FC236}">
                <a16:creationId xmlns:a16="http://schemas.microsoft.com/office/drawing/2014/main" id="{4DF00E18-6C73-144B-AC55-06845854A4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FFF6D2D2-E543-C044-8F77-1EB9692DAC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1B9FAD1-43C9-CB40-82EE-D8257170F23D}" type="slidenum">
              <a:rPr lang="en-US" altLang="en-US">
                <a:latin typeface="Calibri" panose="020F0502020204030204" pitchFamily="34" charset="0"/>
              </a:rPr>
              <a:pPr eaLnBrk="1" hangingPunct="1"/>
              <a:t>64</a:t>
            </a:fld>
            <a:endParaRPr lang="en-US" altLang="en-US">
              <a:latin typeface="Calibri" panose="020F0502020204030204" pitchFamily="34" charset="0"/>
            </a:endParaRPr>
          </a:p>
        </p:txBody>
      </p:sp>
      <p:sp>
        <p:nvSpPr>
          <p:cNvPr id="155651" name="Rectangle 1026">
            <a:extLst>
              <a:ext uri="{FF2B5EF4-FFF2-40B4-BE49-F238E27FC236}">
                <a16:creationId xmlns:a16="http://schemas.microsoft.com/office/drawing/2014/main" id="{79BF2443-42FB-1641-987E-56310973A954}"/>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2" name="Rectangle 1027">
            <a:extLst>
              <a:ext uri="{FF2B5EF4-FFF2-40B4-BE49-F238E27FC236}">
                <a16:creationId xmlns:a16="http://schemas.microsoft.com/office/drawing/2014/main" id="{B6F6344E-4DF4-1445-BB1F-18B6D4DC5E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628AFD9F-3F64-C945-855E-7600E544F3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73833D-217B-4347-95D0-AA6FCBB3155D}" type="slidenum">
              <a:rPr lang="en-US" altLang="en-US">
                <a:latin typeface="Calibri" panose="020F0502020204030204" pitchFamily="34" charset="0"/>
              </a:rPr>
              <a:pPr eaLnBrk="1" hangingPunct="1"/>
              <a:t>65</a:t>
            </a:fld>
            <a:endParaRPr lang="en-US" altLang="en-US">
              <a:latin typeface="Calibri" panose="020F0502020204030204" pitchFamily="34" charset="0"/>
            </a:endParaRPr>
          </a:p>
        </p:txBody>
      </p:sp>
      <p:sp>
        <p:nvSpPr>
          <p:cNvPr id="156675" name="Rectangle 1026">
            <a:extLst>
              <a:ext uri="{FF2B5EF4-FFF2-40B4-BE49-F238E27FC236}">
                <a16:creationId xmlns:a16="http://schemas.microsoft.com/office/drawing/2014/main" id="{B0A93FC0-5200-2A43-9E5B-DC4D73679B85}"/>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1027">
            <a:extLst>
              <a:ext uri="{FF2B5EF4-FFF2-40B4-BE49-F238E27FC236}">
                <a16:creationId xmlns:a16="http://schemas.microsoft.com/office/drawing/2014/main" id="{77B761CB-5345-0348-8800-C90F0A0A9F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4ED4F5F-503C-214D-8BB2-BFCD005213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BA95CBD-29C2-1841-8253-EBF40F14F0F5}"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
        <p:nvSpPr>
          <p:cNvPr id="157699" name="Rectangle 1026">
            <a:extLst>
              <a:ext uri="{FF2B5EF4-FFF2-40B4-BE49-F238E27FC236}">
                <a16:creationId xmlns:a16="http://schemas.microsoft.com/office/drawing/2014/main" id="{BB3E19EB-16A6-D749-9BFF-0F35CF8A096B}"/>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700" name="Rectangle 1027">
            <a:extLst>
              <a:ext uri="{FF2B5EF4-FFF2-40B4-BE49-F238E27FC236}">
                <a16:creationId xmlns:a16="http://schemas.microsoft.com/office/drawing/2014/main" id="{4A96E09F-9930-D940-85DA-D1122D2FD2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65824919-A515-C043-AF21-0042274A2E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98A5DF5C-6E41-F446-BC5E-966463561C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The spread in the ensemble is the result of unique atmospheric forcing for each instance/ensemble member.</a:t>
            </a:r>
          </a:p>
          <a:p>
            <a:r>
              <a:rPr lang="en-US" altLang="en-US">
                <a:latin typeface="Arial" panose="020B0604020202020204" pitchFamily="34" charset="0"/>
                <a:ea typeface="ＭＳ Ｐゴシック" panose="020B0600070205080204" pitchFamily="34" charset="-128"/>
              </a:rPr>
              <a:t>Once we are spun up, we have our initial ensemble.</a:t>
            </a:r>
          </a:p>
          <a:p>
            <a:r>
              <a:rPr lang="en-US" altLang="en-US">
                <a:latin typeface="Arial" panose="020B0604020202020204" pitchFamily="34" charset="0"/>
                <a:ea typeface="ＭＳ Ｐゴシック" panose="020B0600070205080204" pitchFamily="34" charset="-128"/>
              </a:rPr>
              <a:t>This is an area of active research, we don’t know how long it takes to spin up CLM in this fashion.</a:t>
            </a:r>
          </a:p>
        </p:txBody>
      </p:sp>
      <p:sp>
        <p:nvSpPr>
          <p:cNvPr id="158724" name="Slide Number Placeholder 3">
            <a:extLst>
              <a:ext uri="{FF2B5EF4-FFF2-40B4-BE49-F238E27FC236}">
                <a16:creationId xmlns:a16="http://schemas.microsoft.com/office/drawing/2014/main" id="{8DAFC887-6C43-9A48-AE27-87CD4B600A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7B9C61B-14E6-3A4F-BB13-272BC6708F0D}" type="slidenum">
              <a:rPr lang="en-US" altLang="en-US">
                <a:latin typeface="Calibri" panose="020F0502020204030204" pitchFamily="34" charset="0"/>
              </a:rPr>
              <a:pPr eaLnBrk="1" hangingPunct="1"/>
              <a:t>67</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704B86F2-1BEA-1048-8655-B5038CD5BB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94EB8FF6-EA1C-8843-AD52-0CC2F8FE8B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The spread in the ensemble is the result of unique atmospheric forcing for each instance/ensemble member. Once we are spun up, we have our initial ensemble.</a:t>
            </a:r>
          </a:p>
          <a:p>
            <a:r>
              <a:rPr lang="en-US" altLang="en-US">
                <a:latin typeface="Arial" panose="020B0604020202020204" pitchFamily="34" charset="0"/>
                <a:ea typeface="ＭＳ Ｐゴシック" panose="020B0600070205080204" pitchFamily="34" charset="-128"/>
              </a:rPr>
              <a:t>We roll a dice, whatever, to randomly pick an instance and declare it to be the TRUTH.</a:t>
            </a:r>
          </a:p>
        </p:txBody>
      </p:sp>
      <p:sp>
        <p:nvSpPr>
          <p:cNvPr id="159748" name="Slide Number Placeholder 3">
            <a:extLst>
              <a:ext uri="{FF2B5EF4-FFF2-40B4-BE49-F238E27FC236}">
                <a16:creationId xmlns:a16="http://schemas.microsoft.com/office/drawing/2014/main" id="{3B8E1CF7-C71D-AA40-973B-61A08A4FB3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CAFC518-10BB-5E40-89BB-21BE62DB1C9D}" type="slidenum">
              <a:rPr lang="en-US" altLang="en-US">
                <a:latin typeface="Calibri" panose="020F0502020204030204" pitchFamily="34" charset="0"/>
              </a:rPr>
              <a:pPr eaLnBrk="1" hangingPunct="1"/>
              <a:t>68</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B61E96B3-4D70-4445-9443-A0B9885410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5B38B9F-B7C1-2A42-BE91-1742D1647A20}" type="slidenum">
              <a:rPr lang="en-US" altLang="en-US">
                <a:solidFill>
                  <a:srgbClr val="000000"/>
                </a:solidFill>
                <a:latin typeface="Calibri" panose="020F0502020204030204" pitchFamily="34" charset="0"/>
              </a:rPr>
              <a:pPr eaLnBrk="1" hangingPunct="1"/>
              <a:t>70</a:t>
            </a:fld>
            <a:endParaRPr lang="en-US" altLang="en-US">
              <a:solidFill>
                <a:srgbClr val="000000"/>
              </a:solidFill>
              <a:latin typeface="Calibri" panose="020F0502020204030204" pitchFamily="34" charset="0"/>
            </a:endParaRPr>
          </a:p>
        </p:txBody>
      </p:sp>
      <p:sp>
        <p:nvSpPr>
          <p:cNvPr id="160771" name="Rectangle 1026">
            <a:extLst>
              <a:ext uri="{FF2B5EF4-FFF2-40B4-BE49-F238E27FC236}">
                <a16:creationId xmlns:a16="http://schemas.microsoft.com/office/drawing/2014/main" id="{53AD0AC9-7652-3448-A095-EF7EA3BDE37C}"/>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60772" name="Rectangle 1027">
            <a:extLst>
              <a:ext uri="{FF2B5EF4-FFF2-40B4-BE49-F238E27FC236}">
                <a16:creationId xmlns:a16="http://schemas.microsoft.com/office/drawing/2014/main" id="{9A44532B-9F41-3A4C-8891-CBBBB1A6C965}"/>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8F68A4E7-F935-1D45-B2A6-822A9A94D6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4CCF891-5D9E-8047-AB23-A2331F32FA7F}" type="slidenum">
              <a:rPr lang="en-US" altLang="en-US">
                <a:latin typeface="Times New Roman" panose="02020603050405020304" pitchFamily="18" charset="0"/>
              </a:rPr>
              <a:pPr eaLnBrk="1" hangingPunct="1"/>
              <a:t>71</a:t>
            </a:fld>
            <a:endParaRPr lang="en-US" altLang="en-US">
              <a:latin typeface="Times New Roman" panose="02020603050405020304" pitchFamily="18" charset="0"/>
            </a:endParaRPr>
          </a:p>
        </p:txBody>
      </p:sp>
      <p:sp>
        <p:nvSpPr>
          <p:cNvPr id="161795" name="Rectangle 2">
            <a:extLst>
              <a:ext uri="{FF2B5EF4-FFF2-40B4-BE49-F238E27FC236}">
                <a16:creationId xmlns:a16="http://schemas.microsoft.com/office/drawing/2014/main" id="{04982899-2A3E-3A46-9CFA-20D8C9E1E74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Rectangle 3">
            <a:extLst>
              <a:ext uri="{FF2B5EF4-FFF2-40B4-BE49-F238E27FC236}">
                <a16:creationId xmlns:a16="http://schemas.microsoft.com/office/drawing/2014/main" id="{9209ADB1-BF1A-DA42-B3D5-5B39365785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4BF9BB98-59F0-984A-9574-98E4F454E8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CC593F1-BF95-464E-BD98-E590CE976C35}" type="slidenum">
              <a:rPr lang="en-US" altLang="en-US">
                <a:latin typeface="Times New Roman" panose="02020603050405020304" pitchFamily="18" charset="0"/>
              </a:rPr>
              <a:pPr eaLnBrk="1" hangingPunct="1"/>
              <a:t>72</a:t>
            </a:fld>
            <a:endParaRPr lang="en-US" altLang="en-US">
              <a:latin typeface="Times New Roman" panose="02020603050405020304" pitchFamily="18" charset="0"/>
            </a:endParaRPr>
          </a:p>
        </p:txBody>
      </p:sp>
      <p:sp>
        <p:nvSpPr>
          <p:cNvPr id="162819" name="Rectangle 2">
            <a:extLst>
              <a:ext uri="{FF2B5EF4-FFF2-40B4-BE49-F238E27FC236}">
                <a16:creationId xmlns:a16="http://schemas.microsoft.com/office/drawing/2014/main" id="{C239F8AC-E4ED-4540-9872-BCFDB3C7ACB0}"/>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62820" name="Rectangle 3">
            <a:extLst>
              <a:ext uri="{FF2B5EF4-FFF2-40B4-BE49-F238E27FC236}">
                <a16:creationId xmlns:a16="http://schemas.microsoft.com/office/drawing/2014/main" id="{868D3517-C076-8349-BC1C-272D1BF1906A}"/>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ECEEFFF5-E6CC-4843-A84F-273F7A3A27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12C16CD8-5F20-D048-B8C7-8E482101E425}"/>
              </a:ext>
            </a:extLst>
          </p:cNvPr>
          <p:cNvSpPr>
            <a:spLocks noGrp="1"/>
          </p:cNvSpPr>
          <p:nvPr>
            <p:ph type="body" idx="1"/>
          </p:nvPr>
        </p:nvSpPr>
        <p:spPr/>
        <p:txBody>
          <a:bodyPr/>
          <a:lstStyle/>
          <a:p>
            <a:pPr>
              <a:defRPr/>
            </a:pPr>
            <a:r>
              <a:rPr lang="en-US" dirty="0">
                <a:ea typeface="+mn-ea"/>
                <a:cs typeface="+mn-cs"/>
              </a:rPr>
              <a:t>\</a:t>
            </a:r>
            <a:r>
              <a:rPr lang="en-US" dirty="0" err="1">
                <a:ea typeface="+mn-ea"/>
                <a:cs typeface="+mn-cs"/>
              </a:rPr>
              <a:t>frac</a:t>
            </a:r>
            <a:r>
              <a:rPr lang="en-US" dirty="0">
                <a:ea typeface="+mn-ea"/>
                <a:cs typeface="+mn-cs"/>
              </a:rPr>
              <a:t> {</a:t>
            </a:r>
            <a:r>
              <a:rPr lang="en-US" dirty="0" err="1">
                <a:ea typeface="+mn-ea"/>
                <a:cs typeface="+mn-cs"/>
              </a:rPr>
              <a:t>Du}{Dt</a:t>
            </a:r>
            <a:r>
              <a:rPr lang="en-US" dirty="0">
                <a:ea typeface="+mn-ea"/>
                <a:cs typeface="+mn-cs"/>
              </a:rPr>
              <a:t>} = </a:t>
            </a:r>
            <a:r>
              <a:rPr lang="en-US" dirty="0" err="1">
                <a:ea typeface="+mn-ea"/>
                <a:cs typeface="+mn-cs"/>
              </a:rPr>
              <a:t>fv_a</a:t>
            </a:r>
            <a:endParaRPr lang="en-US" dirty="0">
              <a:ea typeface="+mn-ea"/>
              <a:cs typeface="+mn-cs"/>
            </a:endParaRPr>
          </a:p>
          <a:p>
            <a:pPr>
              <a:defRPr/>
            </a:pPr>
            <a:r>
              <a:rPr lang="en-US" dirty="0">
                <a:ea typeface="+mn-ea"/>
                <a:cs typeface="+mn-cs"/>
              </a:rPr>
              <a:t>\</a:t>
            </a:r>
            <a:r>
              <a:rPr lang="en-US" dirty="0" err="1">
                <a:ea typeface="+mn-ea"/>
                <a:cs typeface="+mn-cs"/>
              </a:rPr>
              <a:t>frac</a:t>
            </a:r>
            <a:r>
              <a:rPr lang="en-US" dirty="0">
                <a:ea typeface="+mn-ea"/>
                <a:cs typeface="+mn-cs"/>
              </a:rPr>
              <a:t> {</a:t>
            </a:r>
            <a:r>
              <a:rPr lang="en-US" dirty="0" err="1">
                <a:ea typeface="+mn-ea"/>
                <a:cs typeface="+mn-cs"/>
              </a:rPr>
              <a:t>Dv}{Dt</a:t>
            </a:r>
            <a:r>
              <a:rPr lang="en-US" dirty="0">
                <a:ea typeface="+mn-ea"/>
                <a:cs typeface="+mn-cs"/>
              </a:rPr>
              <a:t>} = -</a:t>
            </a:r>
            <a:r>
              <a:rPr lang="en-US" dirty="0" err="1">
                <a:ea typeface="+mn-ea"/>
                <a:cs typeface="+mn-cs"/>
              </a:rPr>
              <a:t>fu_a</a:t>
            </a:r>
            <a:endParaRPr lang="en-US" dirty="0">
              <a:ea typeface="+mn-ea"/>
              <a:cs typeface="+mn-cs"/>
            </a:endParaRPr>
          </a:p>
        </p:txBody>
      </p:sp>
      <p:sp>
        <p:nvSpPr>
          <p:cNvPr id="126980" name="Slide Number Placeholder 3">
            <a:extLst>
              <a:ext uri="{FF2B5EF4-FFF2-40B4-BE49-F238E27FC236}">
                <a16:creationId xmlns:a16="http://schemas.microsoft.com/office/drawing/2014/main" id="{13053EA4-4BCF-FA49-8286-D0D9A326A2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58B0259-5219-DA4B-BFCB-AE5348C219D3}"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3E0BCEE6-F35A-704B-BFAF-94705C9675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EA7CCD3-B049-A544-B837-A9450326417D}" type="slidenum">
              <a:rPr lang="en-US" altLang="en-US">
                <a:latin typeface="Times New Roman" panose="02020603050405020304" pitchFamily="18" charset="0"/>
              </a:rPr>
              <a:pPr eaLnBrk="1" hangingPunct="1"/>
              <a:t>73</a:t>
            </a:fld>
            <a:endParaRPr lang="en-US" altLang="en-US">
              <a:latin typeface="Times New Roman" panose="02020603050405020304" pitchFamily="18" charset="0"/>
            </a:endParaRPr>
          </a:p>
        </p:txBody>
      </p:sp>
      <p:sp>
        <p:nvSpPr>
          <p:cNvPr id="163843" name="Rectangle 2">
            <a:extLst>
              <a:ext uri="{FF2B5EF4-FFF2-40B4-BE49-F238E27FC236}">
                <a16:creationId xmlns:a16="http://schemas.microsoft.com/office/drawing/2014/main" id="{7F9E0E7B-DC28-2745-8CED-5754D1229051}"/>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63844" name="Rectangle 3">
            <a:extLst>
              <a:ext uri="{FF2B5EF4-FFF2-40B4-BE49-F238E27FC236}">
                <a16:creationId xmlns:a16="http://schemas.microsoft.com/office/drawing/2014/main" id="{DB2D847D-1E1A-504F-8FA3-37635308ED88}"/>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Analysis fit same as ob error!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0EFA7CE7-BD94-E84A-8546-B1A2C3E1A7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302B3A4-63A0-A24D-B165-BD64DEE2F9C8}" type="slidenum">
              <a:rPr lang="en-US" altLang="en-US">
                <a:solidFill>
                  <a:srgbClr val="000000"/>
                </a:solidFill>
                <a:latin typeface="Calibri" panose="020F0502020204030204" pitchFamily="34" charset="0"/>
              </a:rPr>
              <a:pPr eaLnBrk="1" hangingPunct="1"/>
              <a:t>77</a:t>
            </a:fld>
            <a:endParaRPr lang="en-US" altLang="en-US">
              <a:solidFill>
                <a:srgbClr val="000000"/>
              </a:solidFill>
              <a:latin typeface="Calibri" panose="020F0502020204030204" pitchFamily="34" charset="0"/>
            </a:endParaRPr>
          </a:p>
        </p:txBody>
      </p:sp>
      <p:sp>
        <p:nvSpPr>
          <p:cNvPr id="164867" name="Rectangle 2">
            <a:extLst>
              <a:ext uri="{FF2B5EF4-FFF2-40B4-BE49-F238E27FC236}">
                <a16:creationId xmlns:a16="http://schemas.microsoft.com/office/drawing/2014/main" id="{B8290625-997E-A844-8325-8ADE7FE0F8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8" name="Rectangle 3">
            <a:extLst>
              <a:ext uri="{FF2B5EF4-FFF2-40B4-BE49-F238E27FC236}">
                <a16:creationId xmlns:a16="http://schemas.microsoft.com/office/drawing/2014/main" id="{70E6DE63-AB0F-8849-BE09-56534B4720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4148FF73-CB35-B942-B82A-A47512D81D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Rectangle 3">
            <a:extLst>
              <a:ext uri="{FF2B5EF4-FFF2-40B4-BE49-F238E27FC236}">
                <a16:creationId xmlns:a16="http://schemas.microsoft.com/office/drawing/2014/main" id="{BE289A42-B760-864E-AB33-76BF64AF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48C22DC-D828-E24B-9B06-B4BF2AC7B0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a:extLst>
              <a:ext uri="{FF2B5EF4-FFF2-40B4-BE49-F238E27FC236}">
                <a16:creationId xmlns:a16="http://schemas.microsoft.com/office/drawing/2014/main" id="{99A138B8-969F-1448-BF71-76F1832C7A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DBF11D12-A4BE-A840-8F09-FC2FAFA1A6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EAA45E7-B5D1-8947-9C5A-30958C2F7DA6}" type="slidenum">
              <a:rPr lang="en-US" altLang="en-US">
                <a:solidFill>
                  <a:srgbClr val="000000"/>
                </a:solidFill>
                <a:latin typeface="Calibri" panose="020F0502020204030204" pitchFamily="34" charset="0"/>
              </a:rPr>
              <a:pPr eaLnBrk="1" hangingPunct="1"/>
              <a:t>86</a:t>
            </a:fld>
            <a:endParaRPr lang="en-US" altLang="en-US">
              <a:solidFill>
                <a:srgbClr val="000000"/>
              </a:solidFill>
              <a:latin typeface="Calibri" panose="020F0502020204030204" pitchFamily="34" charset="0"/>
            </a:endParaRPr>
          </a:p>
        </p:txBody>
      </p:sp>
      <p:sp>
        <p:nvSpPr>
          <p:cNvPr id="167939" name="Rectangle 2">
            <a:extLst>
              <a:ext uri="{FF2B5EF4-FFF2-40B4-BE49-F238E27FC236}">
                <a16:creationId xmlns:a16="http://schemas.microsoft.com/office/drawing/2014/main" id="{94889462-98B8-1240-87F3-AC6E3A8A44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a:extLst>
              <a:ext uri="{FF2B5EF4-FFF2-40B4-BE49-F238E27FC236}">
                <a16:creationId xmlns:a16="http://schemas.microsoft.com/office/drawing/2014/main" id="{0A99FE7E-5558-BA4E-AF73-FADB7CAF86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59EDC35C-9883-7642-89E1-F84E5E5459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a:extLst>
              <a:ext uri="{FF2B5EF4-FFF2-40B4-BE49-F238E27FC236}">
                <a16:creationId xmlns:a16="http://schemas.microsoft.com/office/drawing/2014/main" id="{2E67B351-40A1-5049-AB2F-FF5F59B7D4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4ACC529C-AC4C-6644-8B72-3D8DFC4BAC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a:extLst>
              <a:ext uri="{FF2B5EF4-FFF2-40B4-BE49-F238E27FC236}">
                <a16:creationId xmlns:a16="http://schemas.microsoft.com/office/drawing/2014/main" id="{52319B4F-4735-FD47-95F1-1D02D6F21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27928F60-CAC9-C242-8CB7-863B596626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a:extLst>
              <a:ext uri="{FF2B5EF4-FFF2-40B4-BE49-F238E27FC236}">
                <a16:creationId xmlns:a16="http://schemas.microsoft.com/office/drawing/2014/main" id="{F4955C9A-7691-9E41-8111-E7C76DE8F6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3FCB86CC-E93C-6141-BF57-D9BCD9C72F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Rectangle 3">
            <a:extLst>
              <a:ext uri="{FF2B5EF4-FFF2-40B4-BE49-F238E27FC236}">
                <a16:creationId xmlns:a16="http://schemas.microsoft.com/office/drawing/2014/main" id="{83BA0F94-0591-7742-8FA9-B3D48900AE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1970AF9F-1281-7547-A5C5-A02C3CE83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Rectangle 3">
            <a:extLst>
              <a:ext uri="{FF2B5EF4-FFF2-40B4-BE49-F238E27FC236}">
                <a16:creationId xmlns:a16="http://schemas.microsoft.com/office/drawing/2014/main" id="{4AEAF529-AFF1-A14A-818C-F313610B55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id="{81856134-0D58-EA4B-AE23-19246B6158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a:extLst>
              <a:ext uri="{FF2B5EF4-FFF2-40B4-BE49-F238E27FC236}">
                <a16:creationId xmlns:a16="http://schemas.microsoft.com/office/drawing/2014/main" id="{FA2E08E5-7253-BB4E-A4ED-79DCC73A24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\frac {D\zeta_{abs}} {Dt} \simeq 0</a:t>
            </a:r>
          </a:p>
          <a:p>
            <a:r>
              <a:rPr lang="en-US" altLang="en-US">
                <a:ea typeface="ＭＳ Ｐゴシック" panose="020B0600070205080204" pitchFamily="34" charset="-128"/>
              </a:rPr>
              <a:t>\frac {\partial \zeta_{abs}} {\partial t} \simeq -\vec V \cdot \vec \nabla_p \zeta_{abs} - \omega \frac {\partial \zeta_{abs}} {\partial p}</a:t>
            </a:r>
          </a:p>
          <a:p>
            <a:endParaRPr lang="en-US" altLang="en-US">
              <a:ea typeface="ＭＳ Ｐゴシック" panose="020B0600070205080204" pitchFamily="34" charset="-128"/>
            </a:endParaRPr>
          </a:p>
        </p:txBody>
      </p:sp>
      <p:sp>
        <p:nvSpPr>
          <p:cNvPr id="128004" name="Slide Number Placeholder 3">
            <a:extLst>
              <a:ext uri="{FF2B5EF4-FFF2-40B4-BE49-F238E27FC236}">
                <a16:creationId xmlns:a16="http://schemas.microsoft.com/office/drawing/2014/main" id="{728BC41B-8EEF-4549-AF48-CA4DC1E1F3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5D72BF0-DA14-9B41-9F13-0A5B0B4B02AE}"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09AB88F6-7619-0E42-9D7C-D9EBDA99BF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Rectangle 3">
            <a:extLst>
              <a:ext uri="{FF2B5EF4-FFF2-40B4-BE49-F238E27FC236}">
                <a16:creationId xmlns:a16="http://schemas.microsoft.com/office/drawing/2014/main" id="{4EA69516-26CC-3A4A-8B44-0DBE7ABFDC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0E98E43E-B2A2-B34B-A1F1-69B1502779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a:extLst>
              <a:ext uri="{FF2B5EF4-FFF2-40B4-BE49-F238E27FC236}">
                <a16:creationId xmlns:a16="http://schemas.microsoft.com/office/drawing/2014/main" id="{5C19A399-48DF-D744-A97B-1F460D5379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D52740D5-CFD3-4246-9388-5D3633234A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Rectangle 3">
            <a:extLst>
              <a:ext uri="{FF2B5EF4-FFF2-40B4-BE49-F238E27FC236}">
                <a16:creationId xmlns:a16="http://schemas.microsoft.com/office/drawing/2014/main" id="{34475E01-C034-D649-BAC2-87A78D584F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5D3E0963-4C91-264D-A1EE-BC71F10BE1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Rectangle 3">
            <a:extLst>
              <a:ext uri="{FF2B5EF4-FFF2-40B4-BE49-F238E27FC236}">
                <a16:creationId xmlns:a16="http://schemas.microsoft.com/office/drawing/2014/main" id="{28468677-08D7-BD4D-B793-5E0D54B565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31">
            <a:extLst>
              <a:ext uri="{FF2B5EF4-FFF2-40B4-BE49-F238E27FC236}">
                <a16:creationId xmlns:a16="http://schemas.microsoft.com/office/drawing/2014/main" id="{DDD6726F-950C-0742-BAEF-07C183EF4B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143BF28-3304-A94E-9A08-5D93B5DFEFE0}"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
        <p:nvSpPr>
          <p:cNvPr id="129027" name="Rectangle 2">
            <a:extLst>
              <a:ext uri="{FF2B5EF4-FFF2-40B4-BE49-F238E27FC236}">
                <a16:creationId xmlns:a16="http://schemas.microsoft.com/office/drawing/2014/main" id="{2A8357F9-078B-D945-BDA7-3C7DCA3DD4F2}"/>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29028" name="Rectangle 3">
            <a:extLst>
              <a:ext uri="{FF2B5EF4-FFF2-40B4-BE49-F238E27FC236}">
                <a16:creationId xmlns:a16="http://schemas.microsoft.com/office/drawing/2014/main" id="{07635479-94AD-9142-A1CC-FCB89B83F822}"/>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ea typeface="ＭＳ Ｐゴシック" panose="020B0600070205080204" pitchFamily="34" charset="-128"/>
              </a:rPr>
              <a:t>\frac{D}{Dt} \vec V_h = -f \hat k \times \vec V_h - \vec \nabla_p \phi +\vec F_r </a:t>
            </a:r>
          </a:p>
          <a:p>
            <a:pPr eaLnBrk="1" hangingPunct="1">
              <a:spcBef>
                <a:spcPct val="0"/>
              </a:spcBef>
            </a:pPr>
            <a:r>
              <a:rPr lang="en-US" altLang="en-US">
                <a:latin typeface="Arial" panose="020B0604020202020204" pitchFamily="34" charset="0"/>
                <a:ea typeface="ＭＳ Ｐゴシック" panose="020B0600070205080204" pitchFamily="34" charset="-128"/>
              </a:rPr>
              <a:t>\frac {\partial \Phi}{\partial p} = - \alpha \equiv -\frac{1}{\rho}</a:t>
            </a:r>
          </a:p>
          <a:p>
            <a:pPr eaLnBrk="1" hangingPunct="1">
              <a:spcBef>
                <a:spcPct val="0"/>
              </a:spcBef>
            </a:pPr>
            <a:r>
              <a:rPr lang="en-US" altLang="en-US">
                <a:latin typeface="Arial" panose="020B0604020202020204" pitchFamily="34" charset="0"/>
                <a:ea typeface="ＭＳ Ｐゴシック" panose="020B0600070205080204" pitchFamily="34" charset="-128"/>
              </a:rPr>
              <a:t>\alpha = \frac{RT}{p}</a:t>
            </a:r>
          </a:p>
          <a:p>
            <a:pPr eaLnBrk="1" hangingPunct="1">
              <a:spcBef>
                <a:spcPct val="0"/>
              </a:spcBef>
            </a:pPr>
            <a:r>
              <a:rPr lang="en-US" altLang="en-US">
                <a:latin typeface="Arial" panose="020B0604020202020204" pitchFamily="34" charset="0"/>
                <a:ea typeface="ＭＳ Ｐゴシック" panose="020B0600070205080204" pitchFamily="34" charset="-128"/>
              </a:rPr>
              <a:t>\frac {\partial u}{\partial x} + \frac {\partial v}{\partial y}  + \frac {\partial \omega}{\partial p}  = 0</a:t>
            </a:r>
          </a:p>
          <a:p>
            <a:pPr eaLnBrk="1" hangingPunct="1">
              <a:spcBef>
                <a:spcPct val="0"/>
              </a:spcBef>
            </a:pPr>
            <a:r>
              <a:rPr lang="en-US" altLang="en-US">
                <a:latin typeface="Arial" panose="020B0604020202020204" pitchFamily="34" charset="0"/>
                <a:ea typeface="ＭＳ Ｐゴシック" panose="020B0600070205080204" pitchFamily="34" charset="-128"/>
              </a:rPr>
              <a:t>\frac {D_hT}{Dt} + S_p \omega = J/C_p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31">
            <a:extLst>
              <a:ext uri="{FF2B5EF4-FFF2-40B4-BE49-F238E27FC236}">
                <a16:creationId xmlns:a16="http://schemas.microsoft.com/office/drawing/2014/main" id="{3FCBE9DB-9A13-1E48-8CD2-A6D755E64D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952FAA5-B3BA-1A4E-AB0A-AA037A737352}"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
        <p:nvSpPr>
          <p:cNvPr id="130051" name="Rectangle 2">
            <a:extLst>
              <a:ext uri="{FF2B5EF4-FFF2-40B4-BE49-F238E27FC236}">
                <a16:creationId xmlns:a16="http://schemas.microsoft.com/office/drawing/2014/main" id="{7E719878-7D4A-664E-91D1-E792CE22E65C}"/>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30052" name="Rectangle 3">
            <a:extLst>
              <a:ext uri="{FF2B5EF4-FFF2-40B4-BE49-F238E27FC236}">
                <a16:creationId xmlns:a16="http://schemas.microsoft.com/office/drawing/2014/main" id="{54C223A2-F121-0547-881F-A3F0845BADFB}"/>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Homework 5, MSC 405.      Due Thursday, April 13</a:t>
            </a:r>
          </a:p>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This problem set walks through the heated-air-rising process above, for a 100 km patch of latent heating in an initially motionless atmosphere. </a:t>
            </a:r>
          </a:p>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ALL ANSWERS MUST HAVE UNITS, BUT NUMBERS CAN BE SIMPLE ROUGH ESTIMATES. </a:t>
            </a:r>
          </a:p>
          <a:p>
            <a:pPr marL="228600" indent="-228600" eaLnBrk="1" hangingPunct="1">
              <a:spcBef>
                <a:spcPct val="0"/>
              </a:spcBef>
              <a:buFontTx/>
              <a:buAutoNum type="arabicPeriod"/>
            </a:pPr>
            <a:r>
              <a:rPr lang="en-US" altLang="en-US">
                <a:latin typeface="Arial" panose="020B0604020202020204" pitchFamily="34" charset="0"/>
                <a:ea typeface="ＭＳ Ｐゴシック" panose="020B0600070205080204" pitchFamily="34" charset="-128"/>
              </a:rPr>
              <a:t> Suppose the heating J corresponds to the latent heat released during 1cm of rain over a 100km x 100km area. Let’s figure out how much </a:t>
            </a:r>
            <a:r>
              <a:rPr lang="en-US" altLang="en-US">
                <a:latin typeface="Symbol" pitchFamily="2" charset="2"/>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T that causes.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What is the volume of water condensed (m</a:t>
            </a:r>
            <a:r>
              <a:rPr lang="en-US" altLang="en-US" baseline="30000">
                <a:latin typeface="Arial" panose="020B0604020202020204" pitchFamily="34" charset="0"/>
                <a:ea typeface="ＭＳ Ｐゴシック" panose="020B0600070205080204" pitchFamily="34" charset="-128"/>
              </a:rPr>
              <a:t>3</a:t>
            </a:r>
            <a:r>
              <a:rPr lang="en-US" altLang="en-US">
                <a:latin typeface="Arial" panose="020B0604020202020204" pitchFamily="34" charset="0"/>
                <a:ea typeface="ＭＳ Ｐゴシック" panose="020B0600070205080204" pitchFamily="34" charset="-128"/>
              </a:rPr>
              <a:t>)?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What is the mass of water condensed (kg)?</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much latent heat is released (Joules)? (L = 2.5 x 10</a:t>
            </a:r>
            <a:r>
              <a:rPr lang="en-US" altLang="en-US" baseline="30000">
                <a:latin typeface="Arial" panose="020B0604020202020204" pitchFamily="34" charset="0"/>
                <a:ea typeface="ＭＳ Ｐゴシック" panose="020B0600070205080204" pitchFamily="34" charset="-128"/>
              </a:rPr>
              <a:t>6</a:t>
            </a:r>
            <a:r>
              <a:rPr lang="en-US" altLang="en-US">
                <a:latin typeface="Arial" panose="020B0604020202020204" pitchFamily="34" charset="0"/>
                <a:ea typeface="ＭＳ Ｐゴシック" panose="020B0600070205080204" pitchFamily="34" charset="-128"/>
              </a:rPr>
              <a:t> J per kg of water).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many kg of air are in a 1 square meter column of atmosphere, if surface pressure p is 1000mb? M=p/g</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many kg of air are therefore in a 100km x 100km column?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If Cp = 1000 J/(kg K), by how many K can the heat from c. warm the air mass from e.? </a:t>
            </a:r>
          </a:p>
          <a:p>
            <a:pPr marL="228600" indent="-228600"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31">
            <a:extLst>
              <a:ext uri="{FF2B5EF4-FFF2-40B4-BE49-F238E27FC236}">
                <a16:creationId xmlns:a16="http://schemas.microsoft.com/office/drawing/2014/main" id="{CECCF1B3-057B-914B-8705-D836FD259C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AE014CB-2394-F245-8188-4BC7325A1469}"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
        <p:nvSpPr>
          <p:cNvPr id="131075" name="Rectangle 2">
            <a:extLst>
              <a:ext uri="{FF2B5EF4-FFF2-40B4-BE49-F238E27FC236}">
                <a16:creationId xmlns:a16="http://schemas.microsoft.com/office/drawing/2014/main" id="{5E9F2016-5BB8-264D-A2BF-9F24C126F1D1}"/>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31076" name="Rectangle 3">
            <a:extLst>
              <a:ext uri="{FF2B5EF4-FFF2-40B4-BE49-F238E27FC236}">
                <a16:creationId xmlns:a16="http://schemas.microsoft.com/office/drawing/2014/main" id="{C7E1042A-1896-1F4E-826E-E06976DE0060}"/>
              </a:ext>
            </a:extLst>
          </p:cNvPr>
          <p:cNvSpPr>
            <a:spLocks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Homework 5, MSC 405.      Due Thursday, April 12</a:t>
            </a:r>
          </a:p>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This problem set walks through the sequential process above, for a 100 km patch of latent heating in an initially motionless atmosphere. </a:t>
            </a:r>
          </a:p>
          <a:p>
            <a:pPr marL="228600" indent="-228600" eaLnBrk="1" hangingPunct="1">
              <a:spcBef>
                <a:spcPct val="0"/>
              </a:spcBef>
            </a:pPr>
            <a:r>
              <a:rPr lang="en-US" altLang="en-US">
                <a:latin typeface="Arial" panose="020B0604020202020204" pitchFamily="34" charset="0"/>
                <a:ea typeface="ＭＳ Ｐゴシック" panose="020B0600070205080204" pitchFamily="34" charset="-128"/>
              </a:rPr>
              <a:t>ALL ANSWERS MUST HAVE UNITS, BUT NUMBERS SHOULD BE ROUGH: 1-2 SIGNIFICANT DIGITS. </a:t>
            </a:r>
          </a:p>
          <a:p>
            <a:pPr marL="228600" indent="-228600" eaLnBrk="1" hangingPunct="1">
              <a:spcBef>
                <a:spcPct val="0"/>
              </a:spcBef>
              <a:buFontTx/>
              <a:buAutoNum type="arabicPeriod"/>
            </a:pPr>
            <a:r>
              <a:rPr lang="en-US" altLang="en-US">
                <a:latin typeface="Arial" panose="020B0604020202020204" pitchFamily="34" charset="0"/>
                <a:ea typeface="ＭＳ Ｐゴシック" panose="020B0600070205080204" pitchFamily="34" charset="-128"/>
              </a:rPr>
              <a:t> Suppose the heating J corresponds to the latent heat released during 1cm of rain over a 100km x 100km area. Let’s figure out how much </a:t>
            </a:r>
            <a:r>
              <a:rPr lang="en-US" altLang="en-US">
                <a:latin typeface="Symbol" pitchFamily="2" charset="2"/>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T that causes.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What is the volume of water condensed (m</a:t>
            </a:r>
            <a:r>
              <a:rPr lang="en-US" altLang="en-US" baseline="30000">
                <a:latin typeface="Arial" panose="020B0604020202020204" pitchFamily="34" charset="0"/>
                <a:ea typeface="ＭＳ Ｐゴシック" panose="020B0600070205080204" pitchFamily="34" charset="-128"/>
              </a:rPr>
              <a:t>3</a:t>
            </a:r>
            <a:r>
              <a:rPr lang="en-US" altLang="en-US">
                <a:latin typeface="Arial" panose="020B0604020202020204" pitchFamily="34" charset="0"/>
                <a:ea typeface="ＭＳ Ｐゴシック" panose="020B0600070205080204" pitchFamily="34" charset="-128"/>
              </a:rPr>
              <a:t>)? (1 point)</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What is the mass of water condensed (kg)? (1 point)</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much latent heat is released (Joules)? (1pt) (L = 2.5 x 10</a:t>
            </a:r>
            <a:r>
              <a:rPr lang="en-US" altLang="en-US" baseline="30000">
                <a:latin typeface="Arial" panose="020B0604020202020204" pitchFamily="34" charset="0"/>
                <a:ea typeface="ＭＳ Ｐゴシック" panose="020B0600070205080204" pitchFamily="34" charset="-128"/>
              </a:rPr>
              <a:t>6</a:t>
            </a:r>
            <a:r>
              <a:rPr lang="en-US" altLang="en-US">
                <a:latin typeface="Arial" panose="020B0604020202020204" pitchFamily="34" charset="0"/>
                <a:ea typeface="ＭＳ Ｐゴシック" panose="020B0600070205080204" pitchFamily="34" charset="-128"/>
              </a:rPr>
              <a:t> J per kg of water).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many kg of air are in a 1 square meter column of atmosphere, if surface pressure p is 1000mb? M=p/g (1)</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How many kg of air are therefore in a 100km x 100km column? (1) </a:t>
            </a:r>
          </a:p>
          <a:p>
            <a:pPr marL="685800" lvl="1" indent="-228600" eaLnBrk="1" hangingPunct="1">
              <a:spcBef>
                <a:spcPct val="0"/>
              </a:spcBef>
              <a:buFontTx/>
              <a:buAutoNum type="alphaLcPeriod"/>
            </a:pPr>
            <a:r>
              <a:rPr lang="en-US" altLang="en-US">
                <a:latin typeface="Arial" panose="020B0604020202020204" pitchFamily="34" charset="0"/>
                <a:ea typeface="ＭＳ Ｐゴシック" panose="020B0600070205080204" pitchFamily="34" charset="-128"/>
              </a:rPr>
              <a:t>If Cp = 1000 J/(kg K), by how many K can the heat from c. warm the air mass from e.? (1) </a:t>
            </a:r>
          </a:p>
          <a:p>
            <a:pPr marL="228600" indent="-228600"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E3F449E0-88C9-EE4D-8539-20EF5439F9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CBB7C29-B03D-CF4A-8223-480B9D20F226}" type="slidenum">
              <a:rPr lang="en-US" altLang="en-US">
                <a:solidFill>
                  <a:srgbClr val="000000"/>
                </a:solidFill>
                <a:latin typeface="Tahoma" panose="020B0604030504040204" pitchFamily="34" charset="0"/>
              </a:rPr>
              <a:pPr eaLnBrk="1" hangingPunct="1"/>
              <a:t>16</a:t>
            </a:fld>
            <a:endParaRPr lang="en-US" altLang="en-US">
              <a:solidFill>
                <a:srgbClr val="000000"/>
              </a:solidFill>
              <a:latin typeface="Tahoma" panose="020B0604030504040204" pitchFamily="34" charset="0"/>
            </a:endParaRPr>
          </a:p>
        </p:txBody>
      </p:sp>
      <p:sp>
        <p:nvSpPr>
          <p:cNvPr id="132099" name="Rectangle 2">
            <a:extLst>
              <a:ext uri="{FF2B5EF4-FFF2-40B4-BE49-F238E27FC236}">
                <a16:creationId xmlns:a16="http://schemas.microsoft.com/office/drawing/2014/main" id="{E508659E-20BC-4846-8545-C1676C843D6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0" name="Rectangle 3">
            <a:extLst>
              <a:ext uri="{FF2B5EF4-FFF2-40B4-BE49-F238E27FC236}">
                <a16:creationId xmlns:a16="http://schemas.microsoft.com/office/drawing/2014/main" id="{D7219F2F-9458-2340-B97E-1B3B53E574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Tahoma" panose="020B060403050404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0C7A9FC-6351-2842-9060-F39A66DA1478}"/>
              </a:ext>
            </a:extLst>
          </p:cNvPr>
          <p:cNvSpPr>
            <a:spLocks noGrp="1"/>
          </p:cNvSpPr>
          <p:nvPr>
            <p:ph type="dt" sz="half" idx="10"/>
          </p:nvPr>
        </p:nvSpPr>
        <p:spPr/>
        <p:txBody>
          <a:bodyPr/>
          <a:lstStyle>
            <a:lvl1pPr>
              <a:defRPr/>
            </a:lvl1pPr>
          </a:lstStyle>
          <a:p>
            <a:pPr>
              <a:defRPr/>
            </a:pPr>
            <a:fld id="{F68605FC-A900-FA4F-A75E-B0062278A964}" type="datetime1">
              <a:rPr lang="en-US"/>
              <a:pPr>
                <a:defRPr/>
              </a:pPr>
              <a:t>9/16/20</a:t>
            </a:fld>
            <a:endParaRPr lang="en-US"/>
          </a:p>
        </p:txBody>
      </p:sp>
      <p:sp>
        <p:nvSpPr>
          <p:cNvPr id="5" name="Footer Placeholder 4">
            <a:extLst>
              <a:ext uri="{FF2B5EF4-FFF2-40B4-BE49-F238E27FC236}">
                <a16:creationId xmlns:a16="http://schemas.microsoft.com/office/drawing/2014/main" id="{BE7EDE36-C843-5644-89E5-B0EDF7E0D05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143B40C-F3FB-BC49-A2C1-1AEEBD616183}"/>
              </a:ext>
            </a:extLst>
          </p:cNvPr>
          <p:cNvSpPr>
            <a:spLocks noGrp="1"/>
          </p:cNvSpPr>
          <p:nvPr>
            <p:ph type="sldNum" sz="quarter" idx="12"/>
          </p:nvPr>
        </p:nvSpPr>
        <p:spPr/>
        <p:txBody>
          <a:bodyPr/>
          <a:lstStyle>
            <a:lvl1pPr>
              <a:defRPr/>
            </a:lvl1pPr>
          </a:lstStyle>
          <a:p>
            <a:fld id="{224750AC-D8EA-144D-8376-39A21A66E3F2}" type="slidenum">
              <a:rPr lang="en-US" altLang="en-US"/>
              <a:pPr/>
              <a:t>‹#›</a:t>
            </a:fld>
            <a:endParaRPr lang="en-US" altLang="en-US"/>
          </a:p>
        </p:txBody>
      </p:sp>
    </p:spTree>
    <p:extLst>
      <p:ext uri="{BB962C8B-B14F-4D97-AF65-F5344CB8AC3E}">
        <p14:creationId xmlns:p14="http://schemas.microsoft.com/office/powerpoint/2010/main" val="408170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B5901-CA98-E349-8725-446760516772}"/>
              </a:ext>
            </a:extLst>
          </p:cNvPr>
          <p:cNvSpPr>
            <a:spLocks noGrp="1"/>
          </p:cNvSpPr>
          <p:nvPr>
            <p:ph type="dt" sz="half" idx="10"/>
          </p:nvPr>
        </p:nvSpPr>
        <p:spPr/>
        <p:txBody>
          <a:bodyPr/>
          <a:lstStyle>
            <a:lvl1pPr>
              <a:defRPr/>
            </a:lvl1pPr>
          </a:lstStyle>
          <a:p>
            <a:pPr>
              <a:defRPr/>
            </a:pPr>
            <a:fld id="{EC06C98F-1B5D-364F-B029-10C2526120DE}" type="datetime1">
              <a:rPr lang="en-US"/>
              <a:pPr>
                <a:defRPr/>
              </a:pPr>
              <a:t>9/16/20</a:t>
            </a:fld>
            <a:endParaRPr lang="en-US"/>
          </a:p>
        </p:txBody>
      </p:sp>
      <p:sp>
        <p:nvSpPr>
          <p:cNvPr id="5" name="Footer Placeholder 4">
            <a:extLst>
              <a:ext uri="{FF2B5EF4-FFF2-40B4-BE49-F238E27FC236}">
                <a16:creationId xmlns:a16="http://schemas.microsoft.com/office/drawing/2014/main" id="{4CAF7A87-0E11-A342-AC7F-BE0A3A439C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06230DB-B332-A540-A2CF-77DBAEB53DCC}"/>
              </a:ext>
            </a:extLst>
          </p:cNvPr>
          <p:cNvSpPr>
            <a:spLocks noGrp="1"/>
          </p:cNvSpPr>
          <p:nvPr>
            <p:ph type="sldNum" sz="quarter" idx="12"/>
          </p:nvPr>
        </p:nvSpPr>
        <p:spPr/>
        <p:txBody>
          <a:bodyPr/>
          <a:lstStyle>
            <a:lvl1pPr>
              <a:defRPr/>
            </a:lvl1pPr>
          </a:lstStyle>
          <a:p>
            <a:fld id="{1859D0D9-C7A7-F841-8BA3-CB0ADE2BCCF9}" type="slidenum">
              <a:rPr lang="en-US" altLang="en-US"/>
              <a:pPr/>
              <a:t>‹#›</a:t>
            </a:fld>
            <a:endParaRPr lang="en-US" altLang="en-US"/>
          </a:p>
        </p:txBody>
      </p:sp>
    </p:spTree>
    <p:extLst>
      <p:ext uri="{BB962C8B-B14F-4D97-AF65-F5344CB8AC3E}">
        <p14:creationId xmlns:p14="http://schemas.microsoft.com/office/powerpoint/2010/main" val="885794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AC477D-3285-BF43-BCD8-4CBE6FDE0FDC}"/>
              </a:ext>
            </a:extLst>
          </p:cNvPr>
          <p:cNvSpPr>
            <a:spLocks noGrp="1"/>
          </p:cNvSpPr>
          <p:nvPr>
            <p:ph type="dt" sz="half" idx="10"/>
          </p:nvPr>
        </p:nvSpPr>
        <p:spPr/>
        <p:txBody>
          <a:bodyPr/>
          <a:lstStyle>
            <a:lvl1pPr>
              <a:defRPr/>
            </a:lvl1pPr>
          </a:lstStyle>
          <a:p>
            <a:pPr>
              <a:defRPr/>
            </a:pPr>
            <a:fld id="{C34AE8B0-2205-C44C-8A5F-9E1F169A9059}" type="datetime1">
              <a:rPr lang="en-US"/>
              <a:pPr>
                <a:defRPr/>
              </a:pPr>
              <a:t>9/16/20</a:t>
            </a:fld>
            <a:endParaRPr lang="en-US"/>
          </a:p>
        </p:txBody>
      </p:sp>
      <p:sp>
        <p:nvSpPr>
          <p:cNvPr id="5" name="Footer Placeholder 4">
            <a:extLst>
              <a:ext uri="{FF2B5EF4-FFF2-40B4-BE49-F238E27FC236}">
                <a16:creationId xmlns:a16="http://schemas.microsoft.com/office/drawing/2014/main" id="{26692A86-AEA9-0944-9D35-527BA03A2B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95771D7-CC83-824A-B058-A647B63BED0E}"/>
              </a:ext>
            </a:extLst>
          </p:cNvPr>
          <p:cNvSpPr>
            <a:spLocks noGrp="1"/>
          </p:cNvSpPr>
          <p:nvPr>
            <p:ph type="sldNum" sz="quarter" idx="12"/>
          </p:nvPr>
        </p:nvSpPr>
        <p:spPr/>
        <p:txBody>
          <a:bodyPr/>
          <a:lstStyle>
            <a:lvl1pPr>
              <a:defRPr/>
            </a:lvl1pPr>
          </a:lstStyle>
          <a:p>
            <a:fld id="{935344ED-17A5-314C-A23E-D27C1C2ADC00}" type="slidenum">
              <a:rPr lang="en-US" altLang="en-US"/>
              <a:pPr/>
              <a:t>‹#›</a:t>
            </a:fld>
            <a:endParaRPr lang="en-US" altLang="en-US"/>
          </a:p>
        </p:txBody>
      </p:sp>
    </p:spTree>
    <p:extLst>
      <p:ext uri="{BB962C8B-B14F-4D97-AF65-F5344CB8AC3E}">
        <p14:creationId xmlns:p14="http://schemas.microsoft.com/office/powerpoint/2010/main" val="111307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C5E31C-6B1B-3E47-91D2-F505C7A11DC6}"/>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id="{4862383F-13AC-B846-871D-3BBA27CEBB3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id="{2A1FCA69-E75D-464D-9C91-71880FCFCD61}"/>
              </a:ext>
            </a:extLst>
          </p:cNvPr>
          <p:cNvSpPr>
            <a:spLocks noGrp="1" noChangeArrowheads="1"/>
          </p:cNvSpPr>
          <p:nvPr>
            <p:ph type="sldNum" sz="quarter" idx="12"/>
          </p:nvPr>
        </p:nvSpPr>
        <p:spPr/>
        <p:txBody>
          <a:bodyPr/>
          <a:lstStyle>
            <a:lvl1pPr eaLnBrk="1" hangingPunct="1">
              <a:defRPr/>
            </a:lvl1pPr>
          </a:lstStyle>
          <a:p>
            <a:fld id="{F16EB692-120D-A84D-8761-24F23EBDB8C9}" type="slidenum">
              <a:rPr lang="en-US" altLang="en-US"/>
              <a:pPr/>
              <a:t>‹#›</a:t>
            </a:fld>
            <a:endParaRPr lang="en-US" altLang="en-US"/>
          </a:p>
        </p:txBody>
      </p:sp>
    </p:spTree>
    <p:extLst>
      <p:ext uri="{BB962C8B-B14F-4D97-AF65-F5344CB8AC3E}">
        <p14:creationId xmlns:p14="http://schemas.microsoft.com/office/powerpoint/2010/main" val="1120188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2FD0D-6397-8846-A79A-AE27AE514023}"/>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C3A03DF0-F44F-E44A-96CD-E0BBE98708F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F7110A79-F6C9-CC4C-92B4-DEBF26313395}"/>
              </a:ext>
            </a:extLst>
          </p:cNvPr>
          <p:cNvSpPr>
            <a:spLocks noGrp="1" noChangeArrowheads="1"/>
          </p:cNvSpPr>
          <p:nvPr>
            <p:ph type="sldNum" sz="quarter" idx="12"/>
          </p:nvPr>
        </p:nvSpPr>
        <p:spPr/>
        <p:txBody>
          <a:bodyPr/>
          <a:lstStyle>
            <a:lvl1pPr eaLnBrk="1" hangingPunct="1">
              <a:defRPr/>
            </a:lvl1pPr>
          </a:lstStyle>
          <a:p>
            <a:fld id="{4A3BD442-8BE2-A346-A8B5-876B1ECA3DA9}" type="slidenum">
              <a:rPr lang="en-US" altLang="en-US"/>
              <a:pPr/>
              <a:t>‹#›</a:t>
            </a:fld>
            <a:endParaRPr lang="en-US" altLang="en-US"/>
          </a:p>
        </p:txBody>
      </p:sp>
    </p:spTree>
    <p:extLst>
      <p:ext uri="{BB962C8B-B14F-4D97-AF65-F5344CB8AC3E}">
        <p14:creationId xmlns:p14="http://schemas.microsoft.com/office/powerpoint/2010/main" val="2435451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82928352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10463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CCEF65-04D0-7B43-9310-E3FDEAA1C9FD}"/>
              </a:ext>
            </a:extLst>
          </p:cNvPr>
          <p:cNvSpPr>
            <a:spLocks noGrp="1"/>
          </p:cNvSpPr>
          <p:nvPr>
            <p:ph type="dt" sz="half" idx="10"/>
          </p:nvPr>
        </p:nvSpPr>
        <p:spPr/>
        <p:txBody>
          <a:bodyPr/>
          <a:lstStyle>
            <a:lvl1pPr>
              <a:defRPr smtClean="0">
                <a:latin typeface="Arial" charset="0"/>
              </a:defRPr>
            </a:lvl1pPr>
          </a:lstStyle>
          <a:p>
            <a:pPr>
              <a:defRPr/>
            </a:pPr>
            <a:fld id="{A75D2A0F-F33B-8C4D-8D79-28EF199C2FFC}" type="datetime1">
              <a:rPr lang="en-US"/>
              <a:pPr>
                <a:defRPr/>
              </a:pPr>
              <a:t>9/16/20</a:t>
            </a:fld>
            <a:endParaRPr lang="en-US"/>
          </a:p>
        </p:txBody>
      </p:sp>
      <p:sp>
        <p:nvSpPr>
          <p:cNvPr id="5" name="Footer Placeholder 4">
            <a:extLst>
              <a:ext uri="{FF2B5EF4-FFF2-40B4-BE49-F238E27FC236}">
                <a16:creationId xmlns:a16="http://schemas.microsoft.com/office/drawing/2014/main" id="{457EA8B3-0212-0A43-BE64-3306C9B203ED}"/>
              </a:ext>
            </a:extLst>
          </p:cNvPr>
          <p:cNvSpPr>
            <a:spLocks noGrp="1"/>
          </p:cNvSpPr>
          <p:nvPr>
            <p:ph type="ftr" sz="quarter" idx="11"/>
          </p:nvPr>
        </p:nvSpPr>
        <p:spPr/>
        <p:txBody>
          <a:bodyPr rtlCol="0"/>
          <a:lstStyle>
            <a:lvl1pPr>
              <a:defRPr>
                <a:solidFill>
                  <a:prstClr val="black">
                    <a:tint val="75000"/>
                  </a:prstClr>
                </a:solidFill>
                <a:latin typeface="Arial" charset="0"/>
                <a:ea typeface="ＭＳ Ｐゴシック" charset="-128"/>
                <a:cs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D677A738-8E99-824B-B4A2-AAFFF29F1D56}"/>
              </a:ext>
            </a:extLst>
          </p:cNvPr>
          <p:cNvSpPr>
            <a:spLocks noGrp="1"/>
          </p:cNvSpPr>
          <p:nvPr>
            <p:ph type="sldNum" sz="quarter" idx="12"/>
          </p:nvPr>
        </p:nvSpPr>
        <p:spPr/>
        <p:txBody>
          <a:bodyPr/>
          <a:lstStyle>
            <a:lvl1pPr>
              <a:defRPr>
                <a:latin typeface="Arial" panose="020B0604020202020204" pitchFamily="34" charset="0"/>
              </a:defRPr>
            </a:lvl1pPr>
          </a:lstStyle>
          <a:p>
            <a:fld id="{8F46ACCB-9898-7A44-831B-ACC24D3F9003}" type="slidenum">
              <a:rPr lang="en-US" altLang="en-US"/>
              <a:pPr/>
              <a:t>‹#›</a:t>
            </a:fld>
            <a:endParaRPr lang="en-US" altLang="en-US"/>
          </a:p>
        </p:txBody>
      </p:sp>
    </p:spTree>
    <p:extLst>
      <p:ext uri="{BB962C8B-B14F-4D97-AF65-F5344CB8AC3E}">
        <p14:creationId xmlns:p14="http://schemas.microsoft.com/office/powerpoint/2010/main" val="3749386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01219-A449-3A43-A217-A7E9B1945958}"/>
              </a:ext>
            </a:extLst>
          </p:cNvPr>
          <p:cNvSpPr>
            <a:spLocks noGrp="1"/>
          </p:cNvSpPr>
          <p:nvPr>
            <p:ph type="dt" sz="half" idx="10"/>
          </p:nvPr>
        </p:nvSpPr>
        <p:spPr/>
        <p:txBody>
          <a:bodyPr rtlCol="0"/>
          <a:lstStyle>
            <a:lvl1pPr>
              <a:defRPr>
                <a:solidFill>
                  <a:srgbClr val="000000"/>
                </a:solidFill>
                <a:latin typeface="Arial" charset="0"/>
                <a:ea typeface="ＭＳ Ｐゴシック" charset="-128"/>
                <a:cs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F4D60FE9-D8D4-3C4A-B032-2C43A846F44C}"/>
              </a:ext>
            </a:extLst>
          </p:cNvPr>
          <p:cNvSpPr>
            <a:spLocks noGrp="1"/>
          </p:cNvSpPr>
          <p:nvPr>
            <p:ph type="ftr" sz="quarter" idx="11"/>
          </p:nvPr>
        </p:nvSpPr>
        <p:spPr/>
        <p:txBody>
          <a:bodyPr rtlCol="0"/>
          <a:lstStyle>
            <a:lvl1pPr>
              <a:defRPr>
                <a:solidFill>
                  <a:srgbClr val="000000"/>
                </a:solidFill>
                <a:latin typeface="Arial" charset="0"/>
                <a:ea typeface="ＭＳ Ｐゴシック" charset="-128"/>
                <a:cs typeface="ＭＳ Ｐゴシック" charset="-128"/>
              </a:defRPr>
            </a:lvl1pPr>
          </a:lstStyle>
          <a:p>
            <a:pPr>
              <a:defRPr/>
            </a:pPr>
            <a:endParaRPr lang="en-US"/>
          </a:p>
        </p:txBody>
      </p:sp>
      <p:sp>
        <p:nvSpPr>
          <p:cNvPr id="4" name="Slide Number Placeholder 3">
            <a:extLst>
              <a:ext uri="{FF2B5EF4-FFF2-40B4-BE49-F238E27FC236}">
                <a16:creationId xmlns:a16="http://schemas.microsoft.com/office/drawing/2014/main" id="{71119287-0A02-C64B-A019-CCBA5429C45D}"/>
              </a:ext>
            </a:extLst>
          </p:cNvPr>
          <p:cNvSpPr>
            <a:spLocks noGrp="1"/>
          </p:cNvSpPr>
          <p:nvPr>
            <p:ph type="sldNum" sz="quarter" idx="12"/>
          </p:nvPr>
        </p:nvSpPr>
        <p:spPr/>
        <p:txBody>
          <a:bodyPr/>
          <a:lstStyle>
            <a:lvl1pPr>
              <a:defRPr>
                <a:solidFill>
                  <a:srgbClr val="000000"/>
                </a:solidFill>
                <a:latin typeface="Arial" panose="020B0604020202020204" pitchFamily="34" charset="0"/>
              </a:defRPr>
            </a:lvl1pPr>
          </a:lstStyle>
          <a:p>
            <a:fld id="{5164B8E5-678A-E544-8A47-26351A00CC26}" type="slidenum">
              <a:rPr lang="en-US" altLang="en-US"/>
              <a:pPr/>
              <a:t>‹#›</a:t>
            </a:fld>
            <a:endParaRPr lang="en-US" altLang="en-US"/>
          </a:p>
        </p:txBody>
      </p:sp>
    </p:spTree>
    <p:extLst>
      <p:ext uri="{BB962C8B-B14F-4D97-AF65-F5344CB8AC3E}">
        <p14:creationId xmlns:p14="http://schemas.microsoft.com/office/powerpoint/2010/main" val="167313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D8E37-B393-854B-AD50-362FC0EFE12E}"/>
              </a:ext>
            </a:extLst>
          </p:cNvPr>
          <p:cNvSpPr>
            <a:spLocks noGrp="1"/>
          </p:cNvSpPr>
          <p:nvPr>
            <p:ph type="dt" sz="half" idx="10"/>
          </p:nvPr>
        </p:nvSpPr>
        <p:spPr/>
        <p:txBody>
          <a:bodyPr/>
          <a:lstStyle>
            <a:lvl1pPr>
              <a:defRPr/>
            </a:lvl1pPr>
          </a:lstStyle>
          <a:p>
            <a:pPr>
              <a:defRPr/>
            </a:pPr>
            <a:fld id="{4E1BF12A-6B58-3143-9958-04B9E6901FD0}" type="datetime1">
              <a:rPr lang="en-US"/>
              <a:pPr>
                <a:defRPr/>
              </a:pPr>
              <a:t>9/16/20</a:t>
            </a:fld>
            <a:endParaRPr lang="en-US"/>
          </a:p>
        </p:txBody>
      </p:sp>
      <p:sp>
        <p:nvSpPr>
          <p:cNvPr id="5" name="Footer Placeholder 4">
            <a:extLst>
              <a:ext uri="{FF2B5EF4-FFF2-40B4-BE49-F238E27FC236}">
                <a16:creationId xmlns:a16="http://schemas.microsoft.com/office/drawing/2014/main" id="{CBB2251F-3C18-FA42-B8E4-4D7F2D4B368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21A77DB-D80C-874A-BD6C-FBF9BE3910E2}"/>
              </a:ext>
            </a:extLst>
          </p:cNvPr>
          <p:cNvSpPr>
            <a:spLocks noGrp="1"/>
          </p:cNvSpPr>
          <p:nvPr>
            <p:ph type="sldNum" sz="quarter" idx="12"/>
          </p:nvPr>
        </p:nvSpPr>
        <p:spPr/>
        <p:txBody>
          <a:bodyPr/>
          <a:lstStyle>
            <a:lvl1pPr>
              <a:defRPr/>
            </a:lvl1pPr>
          </a:lstStyle>
          <a:p>
            <a:fld id="{0C7F9B02-A9F6-DB40-BBE1-DE92A89F2526}" type="slidenum">
              <a:rPr lang="en-US" altLang="en-US"/>
              <a:pPr/>
              <a:t>‹#›</a:t>
            </a:fld>
            <a:endParaRPr lang="en-US" altLang="en-US"/>
          </a:p>
        </p:txBody>
      </p:sp>
    </p:spTree>
    <p:extLst>
      <p:ext uri="{BB962C8B-B14F-4D97-AF65-F5344CB8AC3E}">
        <p14:creationId xmlns:p14="http://schemas.microsoft.com/office/powerpoint/2010/main" val="207040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126A169-4FC6-B04B-8734-FEDF4B1F4498}"/>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43529C3F-1C73-FC46-927C-F5FCA47E18BF}"/>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FA4670A8-A2FC-3243-A8E4-38C7F67D2AA7}"/>
              </a:ext>
            </a:extLst>
          </p:cNvPr>
          <p:cNvSpPr>
            <a:spLocks noGrp="1" noChangeArrowheads="1"/>
          </p:cNvSpPr>
          <p:nvPr>
            <p:ph type="sldNum" sz="quarter" idx="12"/>
          </p:nvPr>
        </p:nvSpPr>
        <p:spPr/>
        <p:txBody>
          <a:bodyPr/>
          <a:lstStyle>
            <a:lvl1pPr eaLnBrk="1" hangingPunct="1">
              <a:defRPr/>
            </a:lvl1pPr>
          </a:lstStyle>
          <a:p>
            <a:fld id="{6FD88275-651E-C64E-BDCA-2BE82B235EA9}" type="slidenum">
              <a:rPr lang="en-US" altLang="en-US"/>
              <a:pPr/>
              <a:t>‹#›</a:t>
            </a:fld>
            <a:endParaRPr lang="en-US" altLang="en-US"/>
          </a:p>
        </p:txBody>
      </p:sp>
    </p:spTree>
    <p:extLst>
      <p:ext uri="{BB962C8B-B14F-4D97-AF65-F5344CB8AC3E}">
        <p14:creationId xmlns:p14="http://schemas.microsoft.com/office/powerpoint/2010/main" val="29996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CBA65-3CEB-A24D-ADD7-2CB73948F245}"/>
              </a:ext>
            </a:extLst>
          </p:cNvPr>
          <p:cNvSpPr>
            <a:spLocks noGrp="1"/>
          </p:cNvSpPr>
          <p:nvPr>
            <p:ph type="dt" sz="half" idx="10"/>
          </p:nvPr>
        </p:nvSpPr>
        <p:spPr/>
        <p:txBody>
          <a:bodyPr/>
          <a:lstStyle>
            <a:lvl1pPr>
              <a:defRPr/>
            </a:lvl1pPr>
          </a:lstStyle>
          <a:p>
            <a:pPr>
              <a:defRPr/>
            </a:pPr>
            <a:fld id="{155A2987-4525-644C-9917-4208B591E74F}" type="datetime1">
              <a:rPr lang="en-US"/>
              <a:pPr>
                <a:defRPr/>
              </a:pPr>
              <a:t>9/16/20</a:t>
            </a:fld>
            <a:endParaRPr lang="en-US"/>
          </a:p>
        </p:txBody>
      </p:sp>
      <p:sp>
        <p:nvSpPr>
          <p:cNvPr id="5" name="Footer Placeholder 4">
            <a:extLst>
              <a:ext uri="{FF2B5EF4-FFF2-40B4-BE49-F238E27FC236}">
                <a16:creationId xmlns:a16="http://schemas.microsoft.com/office/drawing/2014/main" id="{161EA888-E655-2F4B-89BA-8908E91B71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5DF34F2-41D8-7241-8DF4-DE5F8F3FB71A}"/>
              </a:ext>
            </a:extLst>
          </p:cNvPr>
          <p:cNvSpPr>
            <a:spLocks noGrp="1"/>
          </p:cNvSpPr>
          <p:nvPr>
            <p:ph type="sldNum" sz="quarter" idx="12"/>
          </p:nvPr>
        </p:nvSpPr>
        <p:spPr/>
        <p:txBody>
          <a:bodyPr/>
          <a:lstStyle>
            <a:lvl1pPr>
              <a:defRPr/>
            </a:lvl1pPr>
          </a:lstStyle>
          <a:p>
            <a:fld id="{77948B44-3799-5D45-840B-7511B505DC96}" type="slidenum">
              <a:rPr lang="en-US" altLang="en-US"/>
              <a:pPr/>
              <a:t>‹#›</a:t>
            </a:fld>
            <a:endParaRPr lang="en-US" altLang="en-US"/>
          </a:p>
        </p:txBody>
      </p:sp>
    </p:spTree>
    <p:extLst>
      <p:ext uri="{BB962C8B-B14F-4D97-AF65-F5344CB8AC3E}">
        <p14:creationId xmlns:p14="http://schemas.microsoft.com/office/powerpoint/2010/main" val="2381989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38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1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AC419-2BBF-9946-A752-E0226655152C}"/>
              </a:ext>
            </a:extLst>
          </p:cNvPr>
          <p:cNvSpPr>
            <a:spLocks noGrp="1"/>
          </p:cNvSpPr>
          <p:nvPr>
            <p:ph type="dt" sz="half" idx="10"/>
          </p:nvPr>
        </p:nvSpPr>
        <p:spPr/>
        <p:txBody>
          <a:bodyPr/>
          <a:lstStyle>
            <a:lvl1pPr>
              <a:defRPr smtClean="0">
                <a:latin typeface="Arial" charset="0"/>
              </a:defRPr>
            </a:lvl1pPr>
          </a:lstStyle>
          <a:p>
            <a:pPr>
              <a:defRPr/>
            </a:pPr>
            <a:fld id="{535B01BA-140F-4549-ADA3-4DA568A31B18}" type="datetime1">
              <a:rPr lang="en-US"/>
              <a:pPr>
                <a:defRPr/>
              </a:pPr>
              <a:t>9/16/20</a:t>
            </a:fld>
            <a:endParaRPr lang="en-US"/>
          </a:p>
        </p:txBody>
      </p:sp>
      <p:sp>
        <p:nvSpPr>
          <p:cNvPr id="5" name="Footer Placeholder 4">
            <a:extLst>
              <a:ext uri="{FF2B5EF4-FFF2-40B4-BE49-F238E27FC236}">
                <a16:creationId xmlns:a16="http://schemas.microsoft.com/office/drawing/2014/main" id="{B823F213-0EBA-A24C-A10A-D7212C6767FD}"/>
              </a:ext>
            </a:extLst>
          </p:cNvPr>
          <p:cNvSpPr>
            <a:spLocks noGrp="1"/>
          </p:cNvSpPr>
          <p:nvPr>
            <p:ph type="ftr" sz="quarter" idx="11"/>
          </p:nvPr>
        </p:nvSpPr>
        <p:spPr/>
        <p:txBody>
          <a:bodyPr/>
          <a:lstStyle>
            <a:lvl1pPr fontAlgn="base">
              <a:spcBef>
                <a:spcPct val="0"/>
              </a:spcBef>
              <a:spcAft>
                <a:spcPct val="0"/>
              </a:spcAft>
              <a:defRPr>
                <a:latin typeface="Arial" charset="0"/>
                <a:ea typeface="ＭＳ Ｐゴシック" charset="-128"/>
                <a:cs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01F022DB-903D-8F48-96F5-F0CCC0C212E7}"/>
              </a:ext>
            </a:extLst>
          </p:cNvPr>
          <p:cNvSpPr>
            <a:spLocks noGrp="1"/>
          </p:cNvSpPr>
          <p:nvPr>
            <p:ph type="sldNum" sz="quarter" idx="12"/>
          </p:nvPr>
        </p:nvSpPr>
        <p:spPr/>
        <p:txBody>
          <a:bodyPr/>
          <a:lstStyle>
            <a:lvl1pPr>
              <a:defRPr>
                <a:latin typeface="Arial" panose="020B0604020202020204" pitchFamily="34" charset="0"/>
              </a:defRPr>
            </a:lvl1pPr>
          </a:lstStyle>
          <a:p>
            <a:fld id="{042ECF14-6653-F543-8907-7D00580E2CD6}" type="slidenum">
              <a:rPr lang="en-US" altLang="en-US"/>
              <a:pPr/>
              <a:t>‹#›</a:t>
            </a:fld>
            <a:endParaRPr lang="en-US" altLang="en-US"/>
          </a:p>
        </p:txBody>
      </p:sp>
    </p:spTree>
    <p:extLst>
      <p:ext uri="{BB962C8B-B14F-4D97-AF65-F5344CB8AC3E}">
        <p14:creationId xmlns:p14="http://schemas.microsoft.com/office/powerpoint/2010/main" val="3897747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4C816-C7C7-D341-9A98-D4AFCD1CC383}"/>
              </a:ext>
            </a:extLst>
          </p:cNvPr>
          <p:cNvSpPr>
            <a:spLocks noGrp="1"/>
          </p:cNvSpPr>
          <p:nvPr>
            <p:ph type="dt" sz="half" idx="10"/>
          </p:nvPr>
        </p:nvSpPr>
        <p:spPr/>
        <p:txBody>
          <a:bodyPr/>
          <a:lstStyle>
            <a:lvl1pPr>
              <a:defRPr smtClean="0">
                <a:latin typeface="Arial" charset="0"/>
              </a:defRPr>
            </a:lvl1pPr>
          </a:lstStyle>
          <a:p>
            <a:pPr>
              <a:defRPr/>
            </a:pPr>
            <a:fld id="{0117390E-8549-F947-8E1A-996E6CE472AA}" type="datetime1">
              <a:rPr lang="en-US"/>
              <a:pPr>
                <a:defRPr/>
              </a:pPr>
              <a:t>9/16/20</a:t>
            </a:fld>
            <a:endParaRPr lang="en-US"/>
          </a:p>
        </p:txBody>
      </p:sp>
      <p:sp>
        <p:nvSpPr>
          <p:cNvPr id="5" name="Footer Placeholder 4">
            <a:extLst>
              <a:ext uri="{FF2B5EF4-FFF2-40B4-BE49-F238E27FC236}">
                <a16:creationId xmlns:a16="http://schemas.microsoft.com/office/drawing/2014/main" id="{2C784B5A-213F-AE4C-BEF1-886C7954DACF}"/>
              </a:ext>
            </a:extLst>
          </p:cNvPr>
          <p:cNvSpPr>
            <a:spLocks noGrp="1"/>
          </p:cNvSpPr>
          <p:nvPr>
            <p:ph type="ftr" sz="quarter" idx="11"/>
          </p:nvPr>
        </p:nvSpPr>
        <p:spPr/>
        <p:txBody>
          <a:bodyPr/>
          <a:lstStyle>
            <a:lvl1pPr fontAlgn="base">
              <a:spcBef>
                <a:spcPct val="0"/>
              </a:spcBef>
              <a:spcAft>
                <a:spcPct val="0"/>
              </a:spcAft>
              <a:defRPr>
                <a:latin typeface="Arial" charset="0"/>
                <a:ea typeface="ＭＳ Ｐゴシック" charset="-128"/>
                <a:cs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ABD28AB9-9D75-C742-AC30-1F7DFD995AA5}"/>
              </a:ext>
            </a:extLst>
          </p:cNvPr>
          <p:cNvSpPr>
            <a:spLocks noGrp="1"/>
          </p:cNvSpPr>
          <p:nvPr>
            <p:ph type="sldNum" sz="quarter" idx="12"/>
          </p:nvPr>
        </p:nvSpPr>
        <p:spPr/>
        <p:txBody>
          <a:bodyPr/>
          <a:lstStyle>
            <a:lvl1pPr>
              <a:defRPr>
                <a:latin typeface="Arial" panose="020B0604020202020204" pitchFamily="34" charset="0"/>
              </a:defRPr>
            </a:lvl1pPr>
          </a:lstStyle>
          <a:p>
            <a:fld id="{DCFCA385-78F0-6B46-9361-32C2CE741EA0}" type="slidenum">
              <a:rPr lang="en-US" altLang="en-US"/>
              <a:pPr/>
              <a:t>‹#›</a:t>
            </a:fld>
            <a:endParaRPr lang="en-US" altLang="en-US"/>
          </a:p>
        </p:txBody>
      </p:sp>
    </p:spTree>
    <p:extLst>
      <p:ext uri="{BB962C8B-B14F-4D97-AF65-F5344CB8AC3E}">
        <p14:creationId xmlns:p14="http://schemas.microsoft.com/office/powerpoint/2010/main" val="95521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97A75D-36DF-7349-9099-AA3E44F42D85}"/>
              </a:ext>
            </a:extLst>
          </p:cNvPr>
          <p:cNvSpPr>
            <a:spLocks noGrp="1"/>
          </p:cNvSpPr>
          <p:nvPr>
            <p:ph type="dt" sz="half" idx="10"/>
          </p:nvPr>
        </p:nvSpPr>
        <p:spPr/>
        <p:txBody>
          <a:bodyPr/>
          <a:lstStyle>
            <a:lvl1pPr>
              <a:defRPr/>
            </a:lvl1pPr>
          </a:lstStyle>
          <a:p>
            <a:pPr>
              <a:defRPr/>
            </a:pPr>
            <a:fld id="{C1ED4BA4-A951-C345-A43E-6D145AF77BA8}" type="datetime1">
              <a:rPr lang="en-US"/>
              <a:pPr>
                <a:defRPr/>
              </a:pPr>
              <a:t>9/16/20</a:t>
            </a:fld>
            <a:endParaRPr lang="en-US"/>
          </a:p>
        </p:txBody>
      </p:sp>
      <p:sp>
        <p:nvSpPr>
          <p:cNvPr id="5" name="Footer Placeholder 4">
            <a:extLst>
              <a:ext uri="{FF2B5EF4-FFF2-40B4-BE49-F238E27FC236}">
                <a16:creationId xmlns:a16="http://schemas.microsoft.com/office/drawing/2014/main" id="{9E1DD0C3-6FA8-FF44-BE53-0FA7D2B4FA8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0939EE4-D72F-8A41-A8C7-6A0C92E6D2B7}"/>
              </a:ext>
            </a:extLst>
          </p:cNvPr>
          <p:cNvSpPr>
            <a:spLocks noGrp="1"/>
          </p:cNvSpPr>
          <p:nvPr>
            <p:ph type="sldNum" sz="quarter" idx="12"/>
          </p:nvPr>
        </p:nvSpPr>
        <p:spPr/>
        <p:txBody>
          <a:bodyPr/>
          <a:lstStyle>
            <a:lvl1pPr>
              <a:defRPr/>
            </a:lvl1pPr>
          </a:lstStyle>
          <a:p>
            <a:fld id="{B1AA4AA7-BFD1-7D40-A8F8-B391A406E5BC}" type="slidenum">
              <a:rPr lang="en-US" altLang="en-US"/>
              <a:pPr/>
              <a:t>‹#›</a:t>
            </a:fld>
            <a:endParaRPr lang="en-US" altLang="en-US"/>
          </a:p>
        </p:txBody>
      </p:sp>
    </p:spTree>
    <p:extLst>
      <p:ext uri="{BB962C8B-B14F-4D97-AF65-F5344CB8AC3E}">
        <p14:creationId xmlns:p14="http://schemas.microsoft.com/office/powerpoint/2010/main" val="38883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C79ECB4-477F-B044-929E-04AF995C0538}"/>
              </a:ext>
            </a:extLst>
          </p:cNvPr>
          <p:cNvSpPr>
            <a:spLocks noGrp="1"/>
          </p:cNvSpPr>
          <p:nvPr>
            <p:ph type="dt" sz="half" idx="10"/>
          </p:nvPr>
        </p:nvSpPr>
        <p:spPr/>
        <p:txBody>
          <a:bodyPr/>
          <a:lstStyle>
            <a:lvl1pPr>
              <a:defRPr/>
            </a:lvl1pPr>
          </a:lstStyle>
          <a:p>
            <a:pPr>
              <a:defRPr/>
            </a:pPr>
            <a:fld id="{71BA1AFE-63D4-7A4D-AFC4-C35821364D88}" type="datetime1">
              <a:rPr lang="en-US"/>
              <a:pPr>
                <a:defRPr/>
              </a:pPr>
              <a:t>9/16/20</a:t>
            </a:fld>
            <a:endParaRPr lang="en-US"/>
          </a:p>
        </p:txBody>
      </p:sp>
      <p:sp>
        <p:nvSpPr>
          <p:cNvPr id="6" name="Footer Placeholder 4">
            <a:extLst>
              <a:ext uri="{FF2B5EF4-FFF2-40B4-BE49-F238E27FC236}">
                <a16:creationId xmlns:a16="http://schemas.microsoft.com/office/drawing/2014/main" id="{E378D74F-0D51-3744-9A5F-3D2CE016246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B9E505-BFD9-E14A-BF74-24BA7D8A600A}"/>
              </a:ext>
            </a:extLst>
          </p:cNvPr>
          <p:cNvSpPr>
            <a:spLocks noGrp="1"/>
          </p:cNvSpPr>
          <p:nvPr>
            <p:ph type="sldNum" sz="quarter" idx="12"/>
          </p:nvPr>
        </p:nvSpPr>
        <p:spPr/>
        <p:txBody>
          <a:bodyPr/>
          <a:lstStyle>
            <a:lvl1pPr>
              <a:defRPr/>
            </a:lvl1pPr>
          </a:lstStyle>
          <a:p>
            <a:fld id="{9F59210E-10EA-D34E-8B36-33BACF1C5609}" type="slidenum">
              <a:rPr lang="en-US" altLang="en-US"/>
              <a:pPr/>
              <a:t>‹#›</a:t>
            </a:fld>
            <a:endParaRPr lang="en-US" altLang="en-US"/>
          </a:p>
        </p:txBody>
      </p:sp>
    </p:spTree>
    <p:extLst>
      <p:ext uri="{BB962C8B-B14F-4D97-AF65-F5344CB8AC3E}">
        <p14:creationId xmlns:p14="http://schemas.microsoft.com/office/powerpoint/2010/main" val="305394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60A6299-220A-0346-83F4-8A009E5094A2}"/>
              </a:ext>
            </a:extLst>
          </p:cNvPr>
          <p:cNvSpPr>
            <a:spLocks noGrp="1"/>
          </p:cNvSpPr>
          <p:nvPr>
            <p:ph type="dt" sz="half" idx="10"/>
          </p:nvPr>
        </p:nvSpPr>
        <p:spPr/>
        <p:txBody>
          <a:bodyPr/>
          <a:lstStyle>
            <a:lvl1pPr>
              <a:defRPr/>
            </a:lvl1pPr>
          </a:lstStyle>
          <a:p>
            <a:pPr>
              <a:defRPr/>
            </a:pPr>
            <a:fld id="{DB0B4FB0-0821-304D-9C61-E8C0B136CE81}" type="datetime1">
              <a:rPr lang="en-US"/>
              <a:pPr>
                <a:defRPr/>
              </a:pPr>
              <a:t>9/16/20</a:t>
            </a:fld>
            <a:endParaRPr lang="en-US"/>
          </a:p>
        </p:txBody>
      </p:sp>
      <p:sp>
        <p:nvSpPr>
          <p:cNvPr id="8" name="Footer Placeholder 4">
            <a:extLst>
              <a:ext uri="{FF2B5EF4-FFF2-40B4-BE49-F238E27FC236}">
                <a16:creationId xmlns:a16="http://schemas.microsoft.com/office/drawing/2014/main" id="{7FE4B583-BA70-A646-B3C2-C448EDF0F85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B6D1210-E193-B34A-8B1A-C99CEDB27256}"/>
              </a:ext>
            </a:extLst>
          </p:cNvPr>
          <p:cNvSpPr>
            <a:spLocks noGrp="1"/>
          </p:cNvSpPr>
          <p:nvPr>
            <p:ph type="sldNum" sz="quarter" idx="12"/>
          </p:nvPr>
        </p:nvSpPr>
        <p:spPr/>
        <p:txBody>
          <a:bodyPr/>
          <a:lstStyle>
            <a:lvl1pPr>
              <a:defRPr/>
            </a:lvl1pPr>
          </a:lstStyle>
          <a:p>
            <a:fld id="{D74E9A1F-7572-BC43-A2F7-CDE71035A980}" type="slidenum">
              <a:rPr lang="en-US" altLang="en-US"/>
              <a:pPr/>
              <a:t>‹#›</a:t>
            </a:fld>
            <a:endParaRPr lang="en-US" altLang="en-US"/>
          </a:p>
        </p:txBody>
      </p:sp>
    </p:spTree>
    <p:extLst>
      <p:ext uri="{BB962C8B-B14F-4D97-AF65-F5344CB8AC3E}">
        <p14:creationId xmlns:p14="http://schemas.microsoft.com/office/powerpoint/2010/main" val="2844520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A9BE755-1077-B64F-9B68-4F467E58954C}"/>
              </a:ext>
            </a:extLst>
          </p:cNvPr>
          <p:cNvSpPr>
            <a:spLocks noGrp="1"/>
          </p:cNvSpPr>
          <p:nvPr>
            <p:ph type="dt" sz="half" idx="10"/>
          </p:nvPr>
        </p:nvSpPr>
        <p:spPr/>
        <p:txBody>
          <a:bodyPr/>
          <a:lstStyle>
            <a:lvl1pPr>
              <a:defRPr/>
            </a:lvl1pPr>
          </a:lstStyle>
          <a:p>
            <a:pPr>
              <a:defRPr/>
            </a:pPr>
            <a:fld id="{96F31E5E-2B11-7448-9C79-B0A556ED1D14}" type="datetime1">
              <a:rPr lang="en-US"/>
              <a:pPr>
                <a:defRPr/>
              </a:pPr>
              <a:t>9/16/20</a:t>
            </a:fld>
            <a:endParaRPr lang="en-US"/>
          </a:p>
        </p:txBody>
      </p:sp>
      <p:sp>
        <p:nvSpPr>
          <p:cNvPr id="4" name="Footer Placeholder 4">
            <a:extLst>
              <a:ext uri="{FF2B5EF4-FFF2-40B4-BE49-F238E27FC236}">
                <a16:creationId xmlns:a16="http://schemas.microsoft.com/office/drawing/2014/main" id="{F0BC0E76-BE5C-3A4C-9771-E0EDB9BAA76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5BDBA5F-0AD2-C14C-A714-72E5500B6206}"/>
              </a:ext>
            </a:extLst>
          </p:cNvPr>
          <p:cNvSpPr>
            <a:spLocks noGrp="1"/>
          </p:cNvSpPr>
          <p:nvPr>
            <p:ph type="sldNum" sz="quarter" idx="12"/>
          </p:nvPr>
        </p:nvSpPr>
        <p:spPr/>
        <p:txBody>
          <a:bodyPr/>
          <a:lstStyle>
            <a:lvl1pPr>
              <a:defRPr/>
            </a:lvl1pPr>
          </a:lstStyle>
          <a:p>
            <a:fld id="{AA87D734-C412-844F-9039-D8DD66599ACE}" type="slidenum">
              <a:rPr lang="en-US" altLang="en-US"/>
              <a:pPr/>
              <a:t>‹#›</a:t>
            </a:fld>
            <a:endParaRPr lang="en-US" altLang="en-US"/>
          </a:p>
        </p:txBody>
      </p:sp>
    </p:spTree>
    <p:extLst>
      <p:ext uri="{BB962C8B-B14F-4D97-AF65-F5344CB8AC3E}">
        <p14:creationId xmlns:p14="http://schemas.microsoft.com/office/powerpoint/2010/main" val="47250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4AD66EC-98A2-7E42-810C-DBCEA8F29CA8}"/>
              </a:ext>
            </a:extLst>
          </p:cNvPr>
          <p:cNvSpPr>
            <a:spLocks noGrp="1"/>
          </p:cNvSpPr>
          <p:nvPr>
            <p:ph type="dt" sz="half" idx="10"/>
          </p:nvPr>
        </p:nvSpPr>
        <p:spPr/>
        <p:txBody>
          <a:bodyPr/>
          <a:lstStyle>
            <a:lvl1pPr>
              <a:defRPr/>
            </a:lvl1pPr>
          </a:lstStyle>
          <a:p>
            <a:pPr>
              <a:defRPr/>
            </a:pPr>
            <a:fld id="{A92CE2DA-317B-704E-BD08-4BDF59249FA1}" type="datetime1">
              <a:rPr lang="en-US"/>
              <a:pPr>
                <a:defRPr/>
              </a:pPr>
              <a:t>9/16/20</a:t>
            </a:fld>
            <a:endParaRPr lang="en-US"/>
          </a:p>
        </p:txBody>
      </p:sp>
      <p:sp>
        <p:nvSpPr>
          <p:cNvPr id="3" name="Footer Placeholder 4">
            <a:extLst>
              <a:ext uri="{FF2B5EF4-FFF2-40B4-BE49-F238E27FC236}">
                <a16:creationId xmlns:a16="http://schemas.microsoft.com/office/drawing/2014/main" id="{A2F8B6B1-1CB5-C045-931D-3B6F2F53BEA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63D229C-9D5D-E24B-9E3B-878BF455BD53}"/>
              </a:ext>
            </a:extLst>
          </p:cNvPr>
          <p:cNvSpPr>
            <a:spLocks noGrp="1"/>
          </p:cNvSpPr>
          <p:nvPr>
            <p:ph type="sldNum" sz="quarter" idx="12"/>
          </p:nvPr>
        </p:nvSpPr>
        <p:spPr/>
        <p:txBody>
          <a:bodyPr/>
          <a:lstStyle>
            <a:lvl1pPr>
              <a:defRPr/>
            </a:lvl1pPr>
          </a:lstStyle>
          <a:p>
            <a:fld id="{4DEF1982-5A31-F840-B426-1CC4B176A4F5}" type="slidenum">
              <a:rPr lang="en-US" altLang="en-US"/>
              <a:pPr/>
              <a:t>‹#›</a:t>
            </a:fld>
            <a:endParaRPr lang="en-US" altLang="en-US"/>
          </a:p>
        </p:txBody>
      </p:sp>
    </p:spTree>
    <p:extLst>
      <p:ext uri="{BB962C8B-B14F-4D97-AF65-F5344CB8AC3E}">
        <p14:creationId xmlns:p14="http://schemas.microsoft.com/office/powerpoint/2010/main" val="115071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6D55A38-C7F5-EE44-A34B-93E1D98D99AB}"/>
              </a:ext>
            </a:extLst>
          </p:cNvPr>
          <p:cNvSpPr>
            <a:spLocks noGrp="1"/>
          </p:cNvSpPr>
          <p:nvPr>
            <p:ph type="dt" sz="half" idx="10"/>
          </p:nvPr>
        </p:nvSpPr>
        <p:spPr/>
        <p:txBody>
          <a:bodyPr/>
          <a:lstStyle>
            <a:lvl1pPr>
              <a:defRPr/>
            </a:lvl1pPr>
          </a:lstStyle>
          <a:p>
            <a:pPr>
              <a:defRPr/>
            </a:pPr>
            <a:fld id="{77216820-CCF5-AE4F-AC9B-174710363AE2}" type="datetime1">
              <a:rPr lang="en-US"/>
              <a:pPr>
                <a:defRPr/>
              </a:pPr>
              <a:t>9/16/20</a:t>
            </a:fld>
            <a:endParaRPr lang="en-US"/>
          </a:p>
        </p:txBody>
      </p:sp>
      <p:sp>
        <p:nvSpPr>
          <p:cNvPr id="6" name="Footer Placeholder 4">
            <a:extLst>
              <a:ext uri="{FF2B5EF4-FFF2-40B4-BE49-F238E27FC236}">
                <a16:creationId xmlns:a16="http://schemas.microsoft.com/office/drawing/2014/main" id="{297AF88D-7C7E-6447-861A-DE975CC0C26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8A6D806-8D4E-0F49-9872-FF6678647AE7}"/>
              </a:ext>
            </a:extLst>
          </p:cNvPr>
          <p:cNvSpPr>
            <a:spLocks noGrp="1"/>
          </p:cNvSpPr>
          <p:nvPr>
            <p:ph type="sldNum" sz="quarter" idx="12"/>
          </p:nvPr>
        </p:nvSpPr>
        <p:spPr/>
        <p:txBody>
          <a:bodyPr/>
          <a:lstStyle>
            <a:lvl1pPr>
              <a:defRPr/>
            </a:lvl1pPr>
          </a:lstStyle>
          <a:p>
            <a:fld id="{B17C5094-B481-7848-88EA-D66DE38D21FE}" type="slidenum">
              <a:rPr lang="en-US" altLang="en-US"/>
              <a:pPr/>
              <a:t>‹#›</a:t>
            </a:fld>
            <a:endParaRPr lang="en-US" altLang="en-US"/>
          </a:p>
        </p:txBody>
      </p:sp>
    </p:spTree>
    <p:extLst>
      <p:ext uri="{BB962C8B-B14F-4D97-AF65-F5344CB8AC3E}">
        <p14:creationId xmlns:p14="http://schemas.microsoft.com/office/powerpoint/2010/main" val="202936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D24327F-9611-FB48-A59E-C4C808E48209}"/>
              </a:ext>
            </a:extLst>
          </p:cNvPr>
          <p:cNvSpPr>
            <a:spLocks noGrp="1"/>
          </p:cNvSpPr>
          <p:nvPr>
            <p:ph type="dt" sz="half" idx="10"/>
          </p:nvPr>
        </p:nvSpPr>
        <p:spPr/>
        <p:txBody>
          <a:bodyPr/>
          <a:lstStyle>
            <a:lvl1pPr>
              <a:defRPr/>
            </a:lvl1pPr>
          </a:lstStyle>
          <a:p>
            <a:pPr>
              <a:defRPr/>
            </a:pPr>
            <a:fld id="{223CF2F0-05FC-7241-9377-3FE2FDB17261}" type="datetime1">
              <a:rPr lang="en-US"/>
              <a:pPr>
                <a:defRPr/>
              </a:pPr>
              <a:t>9/16/20</a:t>
            </a:fld>
            <a:endParaRPr lang="en-US"/>
          </a:p>
        </p:txBody>
      </p:sp>
      <p:sp>
        <p:nvSpPr>
          <p:cNvPr id="6" name="Footer Placeholder 4">
            <a:extLst>
              <a:ext uri="{FF2B5EF4-FFF2-40B4-BE49-F238E27FC236}">
                <a16:creationId xmlns:a16="http://schemas.microsoft.com/office/drawing/2014/main" id="{99B43A81-01D9-BF4D-BED7-309E8C1AFAC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429CE5-2E12-6746-9FDC-622A516D4FEB}"/>
              </a:ext>
            </a:extLst>
          </p:cNvPr>
          <p:cNvSpPr>
            <a:spLocks noGrp="1"/>
          </p:cNvSpPr>
          <p:nvPr>
            <p:ph type="sldNum" sz="quarter" idx="12"/>
          </p:nvPr>
        </p:nvSpPr>
        <p:spPr/>
        <p:txBody>
          <a:bodyPr/>
          <a:lstStyle>
            <a:lvl1pPr>
              <a:defRPr/>
            </a:lvl1pPr>
          </a:lstStyle>
          <a:p>
            <a:fld id="{A39C09FC-F91F-EE44-B588-12103E423816}" type="slidenum">
              <a:rPr lang="en-US" altLang="en-US"/>
              <a:pPr/>
              <a:t>‹#›</a:t>
            </a:fld>
            <a:endParaRPr lang="en-US" altLang="en-US"/>
          </a:p>
        </p:txBody>
      </p:sp>
    </p:spTree>
    <p:extLst>
      <p:ext uri="{BB962C8B-B14F-4D97-AF65-F5344CB8AC3E}">
        <p14:creationId xmlns:p14="http://schemas.microsoft.com/office/powerpoint/2010/main" val="27162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B6D86B9-F68E-C348-9A62-F63A32E0BA75}"/>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5A04E6-9696-194E-A39A-D228493DCAE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BF13593-B110-DD48-AB82-D3768A152F31}"/>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84" charset="0"/>
                <a:ea typeface="ＭＳ Ｐゴシック" pitchFamily="-84" charset="-128"/>
              </a:defRPr>
            </a:lvl1pPr>
          </a:lstStyle>
          <a:p>
            <a:pPr>
              <a:defRPr/>
            </a:pPr>
            <a:fld id="{D18201CF-A014-BE40-9027-CBA2637DDEB1}" type="datetime1">
              <a:rPr lang="en-US"/>
              <a:pPr>
                <a:defRPr/>
              </a:pPr>
              <a:t>9/16/20</a:t>
            </a:fld>
            <a:endParaRPr lang="en-US"/>
          </a:p>
        </p:txBody>
      </p:sp>
      <p:sp>
        <p:nvSpPr>
          <p:cNvPr id="5" name="Footer Placeholder 4">
            <a:extLst>
              <a:ext uri="{FF2B5EF4-FFF2-40B4-BE49-F238E27FC236}">
                <a16:creationId xmlns:a16="http://schemas.microsoft.com/office/drawing/2014/main" id="{D7C180BE-07AB-C14D-8E43-92C55116131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045B1210-49D8-294A-8614-5FC966AF473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A4F8CF81-3D83-4340-A0EB-EBF143F2263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84" charset="-128"/>
          <a:cs typeface="ＭＳ Ｐゴシック" pitchFamily="-84" charset="-128"/>
        </a:defRPr>
      </a:lvl1pPr>
      <a:lvl2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2pPr>
      <a:lvl3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3pPr>
      <a:lvl4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4pPr>
      <a:lvl5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5pPr>
      <a:lvl6pPr marL="4572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6pPr>
      <a:lvl7pPr marL="9144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7pPr>
      <a:lvl8pPr marL="13716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8pPr>
      <a:lvl9pPr marL="18288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84" charset="-128"/>
          <a:cs typeface="ＭＳ Ｐゴシック" pitchFamily="-8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8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8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CC0EA63-DA33-564F-B916-0C17A3BEB9C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3656F9C5-8B4C-4C4C-99F9-44517830452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D1EB927-EC06-6D41-8807-45F6ED334C9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id="{78746424-3059-2E4B-B0B9-5092AD3FE62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id="{B58071AF-1034-654E-8ED7-A93E0CB279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811D004F-BCDB-E043-A85D-57DC5E03606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852" r:id="rId1"/>
    <p:sldLayoutId id="2147483853" r:id="rId2"/>
  </p:sldLayoutIdLst>
  <p:transition/>
  <p:txStyles>
    <p:titleStyle>
      <a:lvl1pPr algn="l" rtl="0" eaLnBrk="0" fontAlgn="base" hangingPunct="0">
        <a:lnSpc>
          <a:spcPct val="70000"/>
        </a:lnSpc>
        <a:spcBef>
          <a:spcPct val="0"/>
        </a:spcBef>
        <a:spcAft>
          <a:spcPct val="0"/>
        </a:spcAft>
        <a:defRPr sz="4800" b="1">
          <a:solidFill>
            <a:schemeClr val="tx2"/>
          </a:solidFill>
          <a:latin typeface="+mj-lt"/>
          <a:ea typeface="ＭＳ Ｐゴシック" pitchFamily="-1" charset="-128"/>
          <a:cs typeface="ＭＳ Ｐゴシック" pitchFamily="-1" charset="-128"/>
        </a:defRPr>
      </a:lvl1pPr>
      <a:lvl2pPr algn="l" rtl="0" eaLnBrk="0" fontAlgn="base" hangingPunct="0">
        <a:lnSpc>
          <a:spcPct val="70000"/>
        </a:lnSpc>
        <a:spcBef>
          <a:spcPct val="0"/>
        </a:spcBef>
        <a:spcAft>
          <a:spcPct val="0"/>
        </a:spcAft>
        <a:defRPr sz="4800" b="1">
          <a:solidFill>
            <a:schemeClr val="tx2"/>
          </a:solidFill>
          <a:latin typeface="Arial Narrow" pitchFamily="-1" charset="0"/>
          <a:ea typeface="ＭＳ Ｐゴシック" pitchFamily="-1" charset="-128"/>
          <a:cs typeface="ＭＳ Ｐゴシック" pitchFamily="-1" charset="-128"/>
        </a:defRPr>
      </a:lvl2pPr>
      <a:lvl3pPr algn="l" rtl="0" eaLnBrk="0" fontAlgn="base" hangingPunct="0">
        <a:lnSpc>
          <a:spcPct val="70000"/>
        </a:lnSpc>
        <a:spcBef>
          <a:spcPct val="0"/>
        </a:spcBef>
        <a:spcAft>
          <a:spcPct val="0"/>
        </a:spcAft>
        <a:defRPr sz="4800" b="1">
          <a:solidFill>
            <a:schemeClr val="tx2"/>
          </a:solidFill>
          <a:latin typeface="Arial Narrow" pitchFamily="-1" charset="0"/>
          <a:ea typeface="ＭＳ Ｐゴシック" pitchFamily="-1" charset="-128"/>
          <a:cs typeface="ＭＳ Ｐゴシック" pitchFamily="-1" charset="-128"/>
        </a:defRPr>
      </a:lvl3pPr>
      <a:lvl4pPr algn="l" rtl="0" eaLnBrk="0" fontAlgn="base" hangingPunct="0">
        <a:lnSpc>
          <a:spcPct val="70000"/>
        </a:lnSpc>
        <a:spcBef>
          <a:spcPct val="0"/>
        </a:spcBef>
        <a:spcAft>
          <a:spcPct val="0"/>
        </a:spcAft>
        <a:defRPr sz="4800" b="1">
          <a:solidFill>
            <a:schemeClr val="tx2"/>
          </a:solidFill>
          <a:latin typeface="Arial Narrow" pitchFamily="-1" charset="0"/>
          <a:ea typeface="ＭＳ Ｐゴシック" pitchFamily="-1" charset="-128"/>
          <a:cs typeface="ＭＳ Ｐゴシック" pitchFamily="-1" charset="-128"/>
        </a:defRPr>
      </a:lvl4pPr>
      <a:lvl5pPr algn="l" rtl="0" eaLnBrk="0" fontAlgn="base" hangingPunct="0">
        <a:lnSpc>
          <a:spcPct val="70000"/>
        </a:lnSpc>
        <a:spcBef>
          <a:spcPct val="0"/>
        </a:spcBef>
        <a:spcAft>
          <a:spcPct val="0"/>
        </a:spcAft>
        <a:defRPr sz="4800" b="1">
          <a:solidFill>
            <a:schemeClr val="tx2"/>
          </a:solidFill>
          <a:latin typeface="Arial Narrow" pitchFamily="-1" charset="0"/>
          <a:ea typeface="ＭＳ Ｐゴシック" pitchFamily="-1" charset="-128"/>
          <a:cs typeface="ＭＳ Ｐゴシック" pitchFamily="-1" charset="-128"/>
        </a:defRPr>
      </a:lvl5pPr>
      <a:lvl6pPr marL="457200" algn="l" rtl="0" fontAlgn="base">
        <a:lnSpc>
          <a:spcPct val="70000"/>
        </a:lnSpc>
        <a:spcBef>
          <a:spcPct val="0"/>
        </a:spcBef>
        <a:spcAft>
          <a:spcPct val="0"/>
        </a:spcAft>
        <a:defRPr sz="4800" b="1">
          <a:solidFill>
            <a:schemeClr val="tx2"/>
          </a:solidFill>
          <a:latin typeface="Arial Narrow" pitchFamily="-1" charset="0"/>
        </a:defRPr>
      </a:lvl6pPr>
      <a:lvl7pPr marL="914400" algn="l" rtl="0" fontAlgn="base">
        <a:lnSpc>
          <a:spcPct val="70000"/>
        </a:lnSpc>
        <a:spcBef>
          <a:spcPct val="0"/>
        </a:spcBef>
        <a:spcAft>
          <a:spcPct val="0"/>
        </a:spcAft>
        <a:defRPr sz="4800" b="1">
          <a:solidFill>
            <a:schemeClr val="tx2"/>
          </a:solidFill>
          <a:latin typeface="Arial Narrow" pitchFamily="-1" charset="0"/>
        </a:defRPr>
      </a:lvl7pPr>
      <a:lvl8pPr marL="1371600" algn="l" rtl="0" fontAlgn="base">
        <a:lnSpc>
          <a:spcPct val="70000"/>
        </a:lnSpc>
        <a:spcBef>
          <a:spcPct val="0"/>
        </a:spcBef>
        <a:spcAft>
          <a:spcPct val="0"/>
        </a:spcAft>
        <a:defRPr sz="4800" b="1">
          <a:solidFill>
            <a:schemeClr val="tx2"/>
          </a:solidFill>
          <a:latin typeface="Arial Narrow" pitchFamily="-1" charset="0"/>
        </a:defRPr>
      </a:lvl8pPr>
      <a:lvl9pPr marL="1828800" algn="l" rtl="0" fontAlgn="base">
        <a:lnSpc>
          <a:spcPct val="70000"/>
        </a:lnSpc>
        <a:spcBef>
          <a:spcPct val="0"/>
        </a:spcBef>
        <a:spcAft>
          <a:spcPct val="0"/>
        </a:spcAft>
        <a:defRPr sz="4800" b="1">
          <a:solidFill>
            <a:schemeClr val="tx2"/>
          </a:solidFill>
          <a:latin typeface="Arial Narrow" pitchFamily="-1"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28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lr>
          <a:schemeClr val="tx2"/>
        </a:buClr>
        <a:buSzPct val="65000"/>
        <a:buFont typeface="Wingdings" pitchFamily="2" charset="2"/>
        <a:buChar char="u"/>
        <a:defRPr sz="26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lr>
          <a:schemeClr val="hlink"/>
        </a:buClr>
        <a:buSzPct val="65000"/>
        <a:buFont typeface="Wingdings" pitchFamily="2" charset="2"/>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lr>
          <a:schemeClr val="hlink"/>
        </a:buClr>
        <a:buSzPct val="100000"/>
        <a:buChar char="–"/>
        <a:defRPr sz="2000">
          <a:solidFill>
            <a:schemeClr val="tx1"/>
          </a:solidFill>
          <a:latin typeface="+mn-lt"/>
          <a:ea typeface="ＭＳ Ｐゴシック" pitchFamily="-1" charset="-128"/>
        </a:defRPr>
      </a:lvl5pPr>
      <a:lvl6pPr marL="2514600" indent="-228600" algn="l" rtl="0" fontAlgn="base">
        <a:spcBef>
          <a:spcPct val="20000"/>
        </a:spcBef>
        <a:spcAft>
          <a:spcPct val="0"/>
        </a:spcAft>
        <a:buClr>
          <a:schemeClr val="hlink"/>
        </a:buClr>
        <a:buSzPct val="100000"/>
        <a:buChar char="–"/>
        <a:defRPr sz="2000">
          <a:solidFill>
            <a:schemeClr val="tx1"/>
          </a:solidFill>
          <a:latin typeface="+mn-lt"/>
          <a:ea typeface="ＭＳ Ｐゴシック" pitchFamily="-1" charset="-128"/>
        </a:defRPr>
      </a:lvl6pPr>
      <a:lvl7pPr marL="2971800" indent="-228600" algn="l" rtl="0" fontAlgn="base">
        <a:spcBef>
          <a:spcPct val="20000"/>
        </a:spcBef>
        <a:spcAft>
          <a:spcPct val="0"/>
        </a:spcAft>
        <a:buClr>
          <a:schemeClr val="hlink"/>
        </a:buClr>
        <a:buSzPct val="100000"/>
        <a:buChar char="–"/>
        <a:defRPr sz="2000">
          <a:solidFill>
            <a:schemeClr val="tx1"/>
          </a:solidFill>
          <a:latin typeface="+mn-lt"/>
          <a:ea typeface="ＭＳ Ｐゴシック" pitchFamily="-1" charset="-128"/>
        </a:defRPr>
      </a:lvl7pPr>
      <a:lvl8pPr marL="3429000" indent="-228600" algn="l" rtl="0" fontAlgn="base">
        <a:spcBef>
          <a:spcPct val="20000"/>
        </a:spcBef>
        <a:spcAft>
          <a:spcPct val="0"/>
        </a:spcAft>
        <a:buClr>
          <a:schemeClr val="hlink"/>
        </a:buClr>
        <a:buSzPct val="100000"/>
        <a:buChar char="–"/>
        <a:defRPr sz="2000">
          <a:solidFill>
            <a:schemeClr val="tx1"/>
          </a:solidFill>
          <a:latin typeface="+mn-lt"/>
          <a:ea typeface="ＭＳ Ｐゴシック" pitchFamily="-1" charset="-128"/>
        </a:defRPr>
      </a:lvl8pPr>
      <a:lvl9pPr marL="3886200" indent="-228600" algn="l" rtl="0" fontAlgn="base">
        <a:spcBef>
          <a:spcPct val="20000"/>
        </a:spcBef>
        <a:spcAft>
          <a:spcPct val="0"/>
        </a:spcAft>
        <a:buClr>
          <a:schemeClr val="hlink"/>
        </a:buClr>
        <a:buSzPct val="100000"/>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99777A06-5565-D748-B2C7-608F686B1E0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F4D008B9-54A0-3B4D-9CBC-8EC794BD96A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7F69613-128B-404B-B238-F63C9F14AD0E}"/>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84" charset="0"/>
                <a:ea typeface="ＭＳ Ｐゴシック" pitchFamily="-84" charset="-128"/>
              </a:defRPr>
            </a:lvl1pPr>
          </a:lstStyle>
          <a:p>
            <a:pPr>
              <a:defRPr/>
            </a:pPr>
            <a:fld id="{D142BFF5-725B-784C-BAEB-E3ABDD5B95E4}" type="datetime1">
              <a:rPr lang="en-US"/>
              <a:pPr>
                <a:defRPr/>
              </a:pPr>
              <a:t>9/16/20</a:t>
            </a:fld>
            <a:endParaRPr lang="en-US"/>
          </a:p>
        </p:txBody>
      </p:sp>
      <p:sp>
        <p:nvSpPr>
          <p:cNvPr id="5" name="Footer Placeholder 4">
            <a:extLst>
              <a:ext uri="{FF2B5EF4-FFF2-40B4-BE49-F238E27FC236}">
                <a16:creationId xmlns:a16="http://schemas.microsoft.com/office/drawing/2014/main" id="{D435D6D5-331F-BE4F-8C0B-90F3F5451EF1}"/>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84" charset="0"/>
                <a:ea typeface="ＭＳ Ｐゴシック" pitchFamily="-84" charset="-128"/>
                <a:cs typeface="ＭＳ Ｐゴシック" pitchFamily="-84" charset="-128"/>
              </a:defRPr>
            </a:lvl1pPr>
          </a:lstStyle>
          <a:p>
            <a:pPr>
              <a:defRPr/>
            </a:pPr>
            <a:endParaRPr lang="en-US"/>
          </a:p>
        </p:txBody>
      </p:sp>
      <p:sp>
        <p:nvSpPr>
          <p:cNvPr id="6" name="Slide Number Placeholder 5">
            <a:extLst>
              <a:ext uri="{FF2B5EF4-FFF2-40B4-BE49-F238E27FC236}">
                <a16:creationId xmlns:a16="http://schemas.microsoft.com/office/drawing/2014/main" id="{DA5749BB-E09F-CA46-9035-1B360147FD4F}"/>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615C357-4FEE-5644-B65F-B675D9F4CE5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Lst>
  <p:txStyles>
    <p:titleStyle>
      <a:lvl1pPr algn="ctr" rtl="0" eaLnBrk="0" fontAlgn="base" hangingPunct="0">
        <a:spcBef>
          <a:spcPct val="0"/>
        </a:spcBef>
        <a:spcAft>
          <a:spcPct val="0"/>
        </a:spcAft>
        <a:defRPr sz="4400" kern="1200">
          <a:solidFill>
            <a:schemeClr val="tx1"/>
          </a:solidFill>
          <a:latin typeface="+mj-lt"/>
          <a:ea typeface="ＭＳ Ｐゴシック" pitchFamily="-84" charset="-128"/>
          <a:cs typeface="ＭＳ Ｐゴシック" pitchFamily="-84" charset="-128"/>
        </a:defRPr>
      </a:lvl1pPr>
      <a:lvl2pPr algn="ctr"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2pPr>
      <a:lvl3pPr algn="ctr"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3pPr>
      <a:lvl4pPr algn="ctr"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4pPr>
      <a:lvl5pPr algn="ctr"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5pPr>
      <a:lvl6pPr marL="457200" algn="ctr"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6pPr>
      <a:lvl7pPr marL="914400" algn="ctr"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7pPr>
      <a:lvl8pPr marL="1371600" algn="ctr"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8pPr>
      <a:lvl9pPr marL="1828800" algn="ctr"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8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8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1C3FD704-BE12-D54C-B6A7-CC6D9B9B46AB}"/>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a:extLst>
              <a:ext uri="{FF2B5EF4-FFF2-40B4-BE49-F238E27FC236}">
                <a16:creationId xmlns:a16="http://schemas.microsoft.com/office/drawing/2014/main" id="{FA3FFA28-AACB-F849-A0AF-7CA1A0BB0F4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D7B92E3-5496-A24C-A4EA-9948AFE02A1D}"/>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84" charset="0"/>
                <a:ea typeface="ＭＳ Ｐゴシック" pitchFamily="-84" charset="-128"/>
              </a:defRPr>
            </a:lvl1pPr>
          </a:lstStyle>
          <a:p>
            <a:pPr>
              <a:defRPr/>
            </a:pPr>
            <a:fld id="{8A2A3691-427D-8444-936F-61BD470585FD}" type="datetime1">
              <a:rPr lang="en-US"/>
              <a:pPr>
                <a:defRPr/>
              </a:pPr>
              <a:t>9/16/20</a:t>
            </a:fld>
            <a:endParaRPr lang="en-US"/>
          </a:p>
        </p:txBody>
      </p:sp>
      <p:sp>
        <p:nvSpPr>
          <p:cNvPr id="5" name="Footer Placeholder 4">
            <a:extLst>
              <a:ext uri="{FF2B5EF4-FFF2-40B4-BE49-F238E27FC236}">
                <a16:creationId xmlns:a16="http://schemas.microsoft.com/office/drawing/2014/main" id="{6DA6D76F-C097-CC42-80C5-D60B1EC7754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43CA3676-49C4-614B-9DC8-68249540776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787E0FE-A16B-2046-9FF8-27DCABCD41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54"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142D165-64B5-D34F-994D-5A5D53B999B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F512FB8-FBDC-7748-B29A-39B721F5F1DC}"/>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897187F-D957-894D-87B7-A502860417D8}"/>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a:cs typeface="ＭＳ Ｐゴシック"/>
              </a:defRPr>
            </a:lvl1pPr>
          </a:lstStyle>
          <a:p>
            <a:pPr>
              <a:defRPr/>
            </a:pPr>
            <a:endParaRPr lang="en-US"/>
          </a:p>
        </p:txBody>
      </p:sp>
      <p:sp>
        <p:nvSpPr>
          <p:cNvPr id="1029" name="Rectangle 5">
            <a:extLst>
              <a:ext uri="{FF2B5EF4-FFF2-40B4-BE49-F238E27FC236}">
                <a16:creationId xmlns:a16="http://schemas.microsoft.com/office/drawing/2014/main" id="{04E4961B-EC42-434F-B955-84CBDE1287B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a:cs typeface="ＭＳ Ｐゴシック"/>
              </a:defRPr>
            </a:lvl1pPr>
          </a:lstStyle>
          <a:p>
            <a:pPr>
              <a:defRPr/>
            </a:pPr>
            <a:endParaRPr lang="en-US"/>
          </a:p>
        </p:txBody>
      </p:sp>
      <p:sp>
        <p:nvSpPr>
          <p:cNvPr id="1030" name="Rectangle 6">
            <a:extLst>
              <a:ext uri="{FF2B5EF4-FFF2-40B4-BE49-F238E27FC236}">
                <a16:creationId xmlns:a16="http://schemas.microsoft.com/office/drawing/2014/main" id="{1481E6A1-74BE-BD4C-9E95-01F00D844B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D6DDA087-6BD5-604B-AF49-91142AFB902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ED3F7B2-88B8-6A41-AA93-9B1B2D0E5E1A}"/>
              </a:ext>
            </a:extLst>
          </p:cNvPr>
          <p:cNvSpPr>
            <a:spLocks noGrp="1" noChangeArrowheads="1"/>
          </p:cNvSpPr>
          <p:nvPr>
            <p:ph type="title"/>
          </p:nvPr>
        </p:nvSpPr>
        <p:spPr bwMode="auto">
          <a:xfrm>
            <a:off x="685800"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6147" name="Rectangle 3">
            <a:extLst>
              <a:ext uri="{FF2B5EF4-FFF2-40B4-BE49-F238E27FC236}">
                <a16:creationId xmlns:a16="http://schemas.microsoft.com/office/drawing/2014/main" id="{4A5FC3B4-FF10-3B4F-8C1B-15726DA8906E}"/>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855" r:id="rId1"/>
    <p:sldLayoutId id="2147483856" r:id="rId2"/>
  </p:sldLayoutIdLst>
  <p:txStyles>
    <p:titleStyle>
      <a:lvl1pPr algn="ctr" rtl="0" eaLnBrk="0" fontAlgn="base" hangingPunct="0">
        <a:spcBef>
          <a:spcPct val="0"/>
        </a:spcBef>
        <a:spcAft>
          <a:spcPct val="0"/>
        </a:spcAft>
        <a:defRPr sz="4400">
          <a:solidFill>
            <a:schemeClr val="tx2"/>
          </a:solidFill>
          <a:latin typeface="+mj-lt"/>
          <a:ea typeface="ＭＳ Ｐゴシック" pitchFamily="-84" charset="-128"/>
          <a:cs typeface="ＭＳ Ｐゴシック" pitchFamily="-84" charset="-128"/>
        </a:defRPr>
      </a:lvl1pPr>
      <a:lvl2pPr algn="ctr" rtl="0" eaLnBrk="0" fontAlgn="base" hangingPunct="0">
        <a:spcBef>
          <a:spcPct val="0"/>
        </a:spcBef>
        <a:spcAft>
          <a:spcPct val="0"/>
        </a:spcAft>
        <a:defRPr sz="4400">
          <a:solidFill>
            <a:schemeClr val="tx2"/>
          </a:solidFill>
          <a:latin typeface="Arial" pitchFamily="34" charset="0"/>
          <a:ea typeface="ＭＳ Ｐゴシック" pitchFamily="-84" charset="-128"/>
          <a:cs typeface="ＭＳ Ｐゴシック" pitchFamily="-84" charset="-128"/>
        </a:defRPr>
      </a:lvl2pPr>
      <a:lvl3pPr algn="ctr" rtl="0" eaLnBrk="0" fontAlgn="base" hangingPunct="0">
        <a:spcBef>
          <a:spcPct val="0"/>
        </a:spcBef>
        <a:spcAft>
          <a:spcPct val="0"/>
        </a:spcAft>
        <a:defRPr sz="4400">
          <a:solidFill>
            <a:schemeClr val="tx2"/>
          </a:solidFill>
          <a:latin typeface="Arial" pitchFamily="34" charset="0"/>
          <a:ea typeface="ＭＳ Ｐゴシック" pitchFamily="-84" charset="-128"/>
          <a:cs typeface="ＭＳ Ｐゴシック" pitchFamily="-84" charset="-128"/>
        </a:defRPr>
      </a:lvl3pPr>
      <a:lvl4pPr algn="ctr" rtl="0" eaLnBrk="0" fontAlgn="base" hangingPunct="0">
        <a:spcBef>
          <a:spcPct val="0"/>
        </a:spcBef>
        <a:spcAft>
          <a:spcPct val="0"/>
        </a:spcAft>
        <a:defRPr sz="4400">
          <a:solidFill>
            <a:schemeClr val="tx2"/>
          </a:solidFill>
          <a:latin typeface="Arial" pitchFamily="34" charset="0"/>
          <a:ea typeface="ＭＳ Ｐゴシック" pitchFamily="-84" charset="-128"/>
          <a:cs typeface="ＭＳ Ｐゴシック" pitchFamily="-84" charset="-128"/>
        </a:defRPr>
      </a:lvl4pPr>
      <a:lvl5pPr algn="ctr" rtl="0" eaLnBrk="0" fontAlgn="base" hangingPunct="0">
        <a:spcBef>
          <a:spcPct val="0"/>
        </a:spcBef>
        <a:spcAft>
          <a:spcPct val="0"/>
        </a:spcAft>
        <a:defRPr sz="4400">
          <a:solidFill>
            <a:schemeClr val="tx2"/>
          </a:solidFill>
          <a:latin typeface="Arial" pitchFamily="34" charset="0"/>
          <a:ea typeface="ＭＳ Ｐゴシック" pitchFamily="-84" charset="-128"/>
          <a:cs typeface="ＭＳ Ｐゴシック" pitchFamily="-84" charset="-128"/>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SzPct val="100000"/>
        <a:buChar char="–"/>
        <a:defRPr sz="2800">
          <a:solidFill>
            <a:schemeClr val="tx1"/>
          </a:solidFill>
          <a:latin typeface="+mn-lt"/>
          <a:ea typeface="ＭＳ Ｐゴシック" pitchFamily="-84" charset="-128"/>
        </a:defRPr>
      </a:lvl2pPr>
      <a:lvl3pPr marL="1143000" indent="-228600" algn="l" rtl="0" eaLnBrk="0" fontAlgn="base" hangingPunct="0">
        <a:spcBef>
          <a:spcPct val="20000"/>
        </a:spcBef>
        <a:spcAft>
          <a:spcPct val="0"/>
        </a:spcAft>
        <a:buSzPct val="100000"/>
        <a:buChar char="•"/>
        <a:defRPr sz="2400">
          <a:solidFill>
            <a:schemeClr val="tx1"/>
          </a:solidFill>
          <a:latin typeface="+mn-lt"/>
          <a:ea typeface="ＭＳ Ｐゴシック" pitchFamily="-84" charset="-128"/>
        </a:defRPr>
      </a:lvl3pPr>
      <a:lvl4pPr marL="1600200" indent="-228600" algn="l" rtl="0" eaLnBrk="0" fontAlgn="base" hangingPunct="0">
        <a:spcBef>
          <a:spcPct val="20000"/>
        </a:spcBef>
        <a:spcAft>
          <a:spcPct val="0"/>
        </a:spcAft>
        <a:buSzPct val="100000"/>
        <a:buChar char="–"/>
        <a:defRPr sz="2000">
          <a:solidFill>
            <a:schemeClr val="tx1"/>
          </a:solidFill>
          <a:latin typeface="+mn-lt"/>
          <a:ea typeface="ＭＳ Ｐゴシック" pitchFamily="-84" charset="-128"/>
        </a:defRPr>
      </a:lvl4pPr>
      <a:lvl5pPr marL="2057400" indent="-228600" algn="l" rtl="0" eaLnBrk="0" fontAlgn="base" hangingPunct="0">
        <a:spcBef>
          <a:spcPct val="20000"/>
        </a:spcBef>
        <a:spcAft>
          <a:spcPct val="0"/>
        </a:spcAft>
        <a:buSzPct val="100000"/>
        <a:buChar char="•"/>
        <a:defRPr sz="2000">
          <a:solidFill>
            <a:schemeClr val="tx1"/>
          </a:solidFill>
          <a:latin typeface="+mn-lt"/>
          <a:ea typeface="ＭＳ Ｐゴシック" pitchFamily="-84" charset="-128"/>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a:extLst>
              <a:ext uri="{FF2B5EF4-FFF2-40B4-BE49-F238E27FC236}">
                <a16:creationId xmlns:a16="http://schemas.microsoft.com/office/drawing/2014/main" id="{903FB854-FB20-AB46-9C91-3DF493094946}"/>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Text Placeholder 2">
            <a:extLst>
              <a:ext uri="{FF2B5EF4-FFF2-40B4-BE49-F238E27FC236}">
                <a16:creationId xmlns:a16="http://schemas.microsoft.com/office/drawing/2014/main" id="{ADAD16C0-48C7-C44A-824D-889C733E867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8F029AB-1790-2646-94FE-AFF85D5C616A}"/>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84" charset="0"/>
                <a:ea typeface="ＭＳ Ｐゴシック" pitchFamily="-84" charset="-128"/>
              </a:defRPr>
            </a:lvl1pPr>
          </a:lstStyle>
          <a:p>
            <a:pPr>
              <a:defRPr/>
            </a:pPr>
            <a:fld id="{057810C2-BEA5-8A45-BAF2-3703E89AE976}" type="datetime1">
              <a:rPr lang="en-US"/>
              <a:pPr>
                <a:defRPr/>
              </a:pPr>
              <a:t>9/16/20</a:t>
            </a:fld>
            <a:endParaRPr lang="en-US"/>
          </a:p>
        </p:txBody>
      </p:sp>
      <p:sp>
        <p:nvSpPr>
          <p:cNvPr id="5" name="Footer Placeholder 4">
            <a:extLst>
              <a:ext uri="{FF2B5EF4-FFF2-40B4-BE49-F238E27FC236}">
                <a16:creationId xmlns:a16="http://schemas.microsoft.com/office/drawing/2014/main" id="{DD5679FE-1D01-4147-9E25-A0D7012501C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5B3DD898-21AF-B74E-85A7-9C8AEA377FE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3706BDF-7AF3-C241-B6E0-24FBFFFC57A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62"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84" charset="-128"/>
          <a:cs typeface="ＭＳ Ｐゴシック" pitchFamily="-84" charset="-128"/>
        </a:defRPr>
      </a:lvl1pPr>
      <a:lvl2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2pPr>
      <a:lvl3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3pPr>
      <a:lvl4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4pPr>
      <a:lvl5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5pPr>
      <a:lvl6pPr marL="4572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6pPr>
      <a:lvl7pPr marL="9144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7pPr>
      <a:lvl8pPr marL="13716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8pPr>
      <a:lvl9pPr marL="18288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84" charset="-128"/>
          <a:cs typeface="ＭＳ Ｐゴシック" pitchFamily="-8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8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8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EAE39980-9642-F94F-A134-CA2A5C413C34}"/>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FBC69E78-86B7-F749-ABB0-E13759F8672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6707F9D-605D-E84F-8E93-C0759BB0EC71}"/>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84" charset="0"/>
                <a:ea typeface="ＭＳ Ｐゴシック" pitchFamily="-84" charset="-128"/>
              </a:defRPr>
            </a:lvl1pPr>
          </a:lstStyle>
          <a:p>
            <a:pPr>
              <a:defRPr/>
            </a:pPr>
            <a:fld id="{0126AB66-4A2A-9A4C-80BE-2E2293731428}" type="datetime1">
              <a:rPr lang="en-US"/>
              <a:pPr>
                <a:defRPr/>
              </a:pPr>
              <a:t>9/16/20</a:t>
            </a:fld>
            <a:endParaRPr lang="en-US"/>
          </a:p>
        </p:txBody>
      </p:sp>
      <p:sp>
        <p:nvSpPr>
          <p:cNvPr id="5" name="Footer Placeholder 4">
            <a:extLst>
              <a:ext uri="{FF2B5EF4-FFF2-40B4-BE49-F238E27FC236}">
                <a16:creationId xmlns:a16="http://schemas.microsoft.com/office/drawing/2014/main" id="{516ED2FF-0248-3341-95E7-13BDB0B294F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2713C3B4-747A-BE43-9D07-5D10A4D0AE0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861D6C2-6240-994C-A821-37C6B11ECD1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63"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84" charset="-128"/>
          <a:cs typeface="ＭＳ Ｐゴシック" pitchFamily="-84" charset="-128"/>
        </a:defRPr>
      </a:lvl1pPr>
      <a:lvl2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2pPr>
      <a:lvl3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3pPr>
      <a:lvl4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4pPr>
      <a:lvl5pPr algn="ctr" defTabSz="457200" rtl="0" eaLnBrk="0" fontAlgn="base" hangingPunct="0">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5pPr>
      <a:lvl6pPr marL="4572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6pPr>
      <a:lvl7pPr marL="9144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7pPr>
      <a:lvl8pPr marL="13716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8pPr>
      <a:lvl9pPr marL="1828800" algn="ctr" defTabSz="457200" rtl="0" fontAlgn="base">
        <a:spcBef>
          <a:spcPct val="0"/>
        </a:spcBef>
        <a:spcAft>
          <a:spcPct val="0"/>
        </a:spcAft>
        <a:defRPr sz="4400">
          <a:solidFill>
            <a:schemeClr val="tx1"/>
          </a:solidFill>
          <a:latin typeface="Calibri" pitchFamily="-84" charset="0"/>
          <a:ea typeface="ＭＳ Ｐゴシック" pitchFamily="-84" charset="-128"/>
          <a:cs typeface="ＭＳ Ｐゴシック" pitchFamily="-8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84" charset="-128"/>
          <a:cs typeface="ＭＳ Ｐゴシック" pitchFamily="-8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8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8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8" Type="http://schemas.openxmlformats.org/officeDocument/2006/relationships/hyperlink" Target="http://www.twisterdata.com/index.php?prog=forecast&amp;model=GFS&amp;grid=3&amp;model_yyyy=2012&amp;model_mm=11&amp;model_dd=29&amp;model_init_hh=00&amp;fhour=132&amp;parameter=TMPC&amp;level=850&amp;unit=MB&amp;maximize=n&amp;mode=singlemap&amp;sounding=n&amp;output=image&amp;view=large&amp;archive=false" TargetMode="External"/><Relationship Id="rId3" Type="http://schemas.openxmlformats.org/officeDocument/2006/relationships/hyperlink" Target="http://www.atmos.albany.edu/student/silviott/models/deterministic/gfs_qg.php" TargetMode="External"/><Relationship Id="rId7" Type="http://schemas.openxmlformats.org/officeDocument/2006/relationships/hyperlink" Target="http://www.nws.noaa.gov/view/prodsByState.php?state=ia&amp;prodtype=discussion" TargetMode="External"/><Relationship Id="rId2" Type="http://schemas.openxmlformats.org/officeDocument/2006/relationships/hyperlink" Target="http://www.nws.noaa.gov/view/prodsByState.php?state=MI&amp;prodtype=discussion" TargetMode="External"/><Relationship Id="rId1" Type="http://schemas.openxmlformats.org/officeDocument/2006/relationships/slideLayout" Target="../slideLayouts/slideLayout18.xml"/><Relationship Id="rId6" Type="http://schemas.openxmlformats.org/officeDocument/2006/relationships/hyperlink" Target="http://www.twisterdata.com/index.php?prog=forecast&amp;model=GFS&amp;grid=3&amp;model_yyyy=2012&amp;model_mm=11&amp;model_dd=29&amp;model_init_hh=12&amp;fhour=126&amp;parameter=RELV&amp;level=500&amp;unit=MB&amp;maximize=n&amp;mode=singlemap&amp;sounding=n&amp;output=image&amp;view=large&amp;archive=false" TargetMode="External"/><Relationship Id="rId5" Type="http://schemas.openxmlformats.org/officeDocument/2006/relationships/hyperlink" Target="http://www.nws.noaa.gov/view/prodsByState.php?state=la&amp;prodtype=discussion" TargetMode="External"/><Relationship Id="rId4" Type="http://schemas.openxmlformats.org/officeDocument/2006/relationships/hyperlink" Target="http://www.twisterdata.com/index.php?prog=forecast&amp;model=GFS&amp;grid=3&amp;model_yyyy=2012&amp;model_mm=11&amp;model_dd=29&amp;model_init_hh=12&amp;fhour=21&amp;parameter=VVELD&amp;level=700&amp;unit=MB&amp;maximize=n&amp;mode=singlemap&amp;sounding=n&amp;output=image&amp;view=large&amp;archive=fal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journals.ametsoc.org/doi/abs/10.1175/2009BAMS2618.1"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6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73.jpe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80.emf"/><Relationship Id="rId4" Type="http://schemas.openxmlformats.org/officeDocument/2006/relationships/oleObject" Target="../embeddings/oleObject1.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80.emf"/></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102.jpeg"/></Relationships>
</file>

<file path=ppt/slides/_rels/slide9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9683C0F-D0CF-3E47-B84F-8DEA7A42CF7D}"/>
              </a:ext>
            </a:extLst>
          </p:cNvPr>
          <p:cNvSpPr>
            <a:spLocks noGrp="1"/>
          </p:cNvSpPr>
          <p:nvPr>
            <p:ph type="ctrTitle"/>
          </p:nvPr>
        </p:nvSpPr>
        <p:spPr/>
        <p:txBody>
          <a:bodyPr/>
          <a:lstStyle/>
          <a:p>
            <a:pPr eaLnBrk="1" hangingPunct="1"/>
            <a:r>
              <a:rPr lang="en-US" altLang="en-US">
                <a:ea typeface="ＭＳ Ｐゴシック" panose="020B0600070205080204" pitchFamily="34" charset="-128"/>
              </a:rPr>
              <a:t>Midterm (and final) review</a:t>
            </a:r>
            <a:br>
              <a:rPr lang="en-US" altLang="en-US">
                <a:ea typeface="ＭＳ Ｐゴシック" panose="020B0600070205080204" pitchFamily="34" charset="-128"/>
              </a:rPr>
            </a:br>
            <a:r>
              <a:rPr lang="en-US" altLang="en-US">
                <a:ea typeface="ＭＳ Ｐゴシック" panose="020B0600070205080204" pitchFamily="34" charset="-128"/>
              </a:rPr>
              <a:t>MSC 407 Fall 2012</a:t>
            </a:r>
          </a:p>
        </p:txBody>
      </p:sp>
      <p:sp>
        <p:nvSpPr>
          <p:cNvPr id="3" name="Subtitle 2">
            <a:extLst>
              <a:ext uri="{FF2B5EF4-FFF2-40B4-BE49-F238E27FC236}">
                <a16:creationId xmlns:a16="http://schemas.microsoft.com/office/drawing/2014/main" id="{0572C3CC-4549-9947-BB77-A30C94D2609F}"/>
              </a:ext>
            </a:extLst>
          </p:cNvPr>
          <p:cNvSpPr>
            <a:spLocks noGrp="1"/>
          </p:cNvSpPr>
          <p:nvPr>
            <p:ph type="subTitle" idx="1"/>
          </p:nvPr>
        </p:nvSpPr>
        <p:spPr/>
        <p:txBody>
          <a:bodyPr rtlCol="0">
            <a:normAutofit/>
          </a:bodyPr>
          <a:lstStyle/>
          <a:p>
            <a:pPr eaLnBrk="1" fontAlgn="auto" hangingPunct="1">
              <a:spcAft>
                <a:spcPts val="0"/>
              </a:spcAft>
              <a:buFont typeface="Arial"/>
              <a:buNone/>
              <a:defRPr/>
            </a:pPr>
            <a:r>
              <a:rPr lang="en-US">
                <a:ea typeface="+mn-ea"/>
                <a:cs typeface="+mn-cs"/>
              </a:rPr>
              <a:t>Brian Mapes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410B081-E977-3242-A670-8EAFA974C2E2}"/>
              </a:ext>
            </a:extLst>
          </p:cNvPr>
          <p:cNvSpPr>
            <a:spLocks noGrp="1"/>
          </p:cNvSpPr>
          <p:nvPr>
            <p:ph type="title"/>
          </p:nvPr>
        </p:nvSpPr>
        <p:spPr>
          <a:xfrm>
            <a:off x="0" y="0"/>
            <a:ext cx="9144000" cy="1143000"/>
          </a:xfrm>
        </p:spPr>
        <p:txBody>
          <a:bodyPr/>
          <a:lstStyle/>
          <a:p>
            <a:r>
              <a:rPr lang="en-US" altLang="en-US" sz="3600">
                <a:solidFill>
                  <a:srgbClr val="008000"/>
                </a:solidFill>
                <a:ea typeface="ＭＳ Ｐゴシック" panose="020B0600070205080204" pitchFamily="34" charset="-128"/>
              </a:rPr>
              <a:t>Review of key parts of Part I (and MSC 405)</a:t>
            </a:r>
            <a:endParaRPr lang="en-US" altLang="en-US" sz="3600">
              <a:ea typeface="ＭＳ Ｐゴシック" panose="020B0600070205080204" pitchFamily="34" charset="-128"/>
            </a:endParaRPr>
          </a:p>
        </p:txBody>
      </p:sp>
      <p:sp>
        <p:nvSpPr>
          <p:cNvPr id="25603" name="Content Placeholder 2">
            <a:extLst>
              <a:ext uri="{FF2B5EF4-FFF2-40B4-BE49-F238E27FC236}">
                <a16:creationId xmlns:a16="http://schemas.microsoft.com/office/drawing/2014/main" id="{ECDC0B5C-947C-004B-B242-CA5CEE5B85CD}"/>
              </a:ext>
            </a:extLst>
          </p:cNvPr>
          <p:cNvSpPr>
            <a:spLocks noGrp="1"/>
          </p:cNvSpPr>
          <p:nvPr>
            <p:ph idx="1"/>
          </p:nvPr>
        </p:nvSpPr>
        <p:spPr>
          <a:xfrm>
            <a:off x="0" y="1033463"/>
            <a:ext cx="9144000" cy="5840412"/>
          </a:xfrm>
        </p:spPr>
        <p:txBody>
          <a:bodyPr/>
          <a:lstStyle/>
          <a:p>
            <a:pPr lvl="1">
              <a:buFont typeface="Arial" panose="020B0604020202020204" pitchFamily="34" charset="0"/>
              <a:buNone/>
            </a:pPr>
            <a:r>
              <a:rPr lang="en-US" altLang="en-US">
                <a:ea typeface="ＭＳ Ｐゴシック" panose="020B0600070205080204" pitchFamily="34" charset="-128"/>
              </a:rPr>
              <a:t>0.  Advection (the chain rule): Understand D/Dt and ∂/∂t</a:t>
            </a:r>
          </a:p>
          <a:p>
            <a:pPr lvl="1">
              <a:buFont typeface="Calibri" panose="020F0502020204030204" pitchFamily="34" charset="0"/>
              <a:buAutoNum type="arabicPeriod"/>
            </a:pPr>
            <a:r>
              <a:rPr lang="en-US" altLang="en-US">
                <a:ea typeface="ＭＳ Ｐゴシック" panose="020B0600070205080204" pitchFamily="34" charset="-128"/>
              </a:rPr>
              <a:t>The geostrophic approximation (u</a:t>
            </a:r>
            <a:r>
              <a:rPr lang="en-US" altLang="en-US" baseline="-25000">
                <a:ea typeface="ＭＳ Ｐゴシック" panose="020B0600070205080204" pitchFamily="34" charset="-128"/>
              </a:rPr>
              <a:t>g</a:t>
            </a:r>
            <a:r>
              <a:rPr lang="en-US" altLang="en-US">
                <a:ea typeface="ＭＳ Ｐゴシック" panose="020B0600070205080204" pitchFamily="34" charset="-128"/>
              </a:rPr>
              <a:t> and v</a:t>
            </a:r>
            <a:r>
              <a:rPr lang="en-US" altLang="en-US" baseline="-25000">
                <a:ea typeface="ＭＳ Ｐゴシック" panose="020B0600070205080204" pitchFamily="34" charset="-128"/>
              </a:rPr>
              <a:t>g</a:t>
            </a:r>
            <a:r>
              <a:rPr lang="en-US" altLang="en-US">
                <a:ea typeface="ＭＳ Ｐゴシック" panose="020B0600070205080204" pitchFamily="34" charset="-128"/>
              </a:rPr>
              <a:t>) </a:t>
            </a:r>
          </a:p>
          <a:p>
            <a:pPr lvl="1">
              <a:buFont typeface="Calibri" panose="020F0502020204030204" pitchFamily="34" charset="0"/>
              <a:buAutoNum type="arabicPeriod"/>
            </a:pPr>
            <a:r>
              <a:rPr lang="en-US" altLang="en-US">
                <a:ea typeface="ＭＳ Ｐゴシック" panose="020B0600070205080204" pitchFamily="34" charset="-128"/>
              </a:rPr>
              <a:t>ageostrophic wind is small, but has important aspects</a:t>
            </a:r>
          </a:p>
          <a:p>
            <a:pPr marL="2286000" lvl="4" indent="-514350"/>
            <a:r>
              <a:rPr lang="en-US" altLang="en-US">
                <a:ea typeface="ＭＳ Ｐゴシック" panose="020B0600070205080204" pitchFamily="34" charset="-128"/>
              </a:rPr>
              <a:t>u</a:t>
            </a:r>
            <a:r>
              <a:rPr lang="en-US" altLang="en-US" baseline="-25000">
                <a:ea typeface="ＭＳ Ｐゴシック" panose="020B0600070205080204" pitchFamily="34" charset="-128"/>
              </a:rPr>
              <a:t>a</a:t>
            </a:r>
            <a:r>
              <a:rPr lang="en-US" altLang="en-US">
                <a:ea typeface="ＭＳ Ｐゴシック" panose="020B0600070205080204" pitchFamily="34" charset="-128"/>
              </a:rPr>
              <a:t> and v</a:t>
            </a:r>
            <a:r>
              <a:rPr lang="en-US" altLang="en-US" baseline="-25000">
                <a:ea typeface="ＭＳ Ｐゴシック" panose="020B0600070205080204" pitchFamily="34" charset="-128"/>
              </a:rPr>
              <a:t>a</a:t>
            </a:r>
            <a:r>
              <a:rPr lang="en-US" altLang="en-US">
                <a:ea typeface="ＭＳ Ｐゴシック" panose="020B0600070205080204" pitchFamily="34" charset="-128"/>
              </a:rPr>
              <a:t> includes the divergence (tied to vertical motion)</a:t>
            </a:r>
          </a:p>
          <a:p>
            <a:pPr marL="2286000" lvl="4" indent="-514350"/>
            <a:r>
              <a:rPr lang="en-US" altLang="en-US">
                <a:ea typeface="ＭＳ Ｐゴシック" panose="020B0600070205080204" pitchFamily="34" charset="-128"/>
              </a:rPr>
              <a:t>D</a:t>
            </a:r>
            <a:r>
              <a:rPr lang="en-US" altLang="en-US" b="1">
                <a:ea typeface="ＭＳ Ｐゴシック" panose="020B0600070205080204" pitchFamily="34" charset="-128"/>
              </a:rPr>
              <a:t>V</a:t>
            </a:r>
            <a:r>
              <a:rPr lang="en-US" altLang="en-US">
                <a:ea typeface="ＭＳ Ｐゴシック" panose="020B0600070205080204" pitchFamily="34" charset="-128"/>
              </a:rPr>
              <a:t>/Dt = f(</a:t>
            </a:r>
            <a:r>
              <a:rPr lang="en-US" altLang="en-US" b="1">
                <a:ea typeface="ＭＳ Ｐゴシック" panose="020B0600070205080204" pitchFamily="34" charset="-128"/>
              </a:rPr>
              <a:t>V</a:t>
            </a:r>
            <a:r>
              <a:rPr lang="en-US" altLang="en-US" baseline="-25000">
                <a:ea typeface="ＭＳ Ｐゴシック" panose="020B0600070205080204" pitchFamily="34" charset="-128"/>
              </a:rPr>
              <a:t>a</a:t>
            </a:r>
            <a:r>
              <a:rPr lang="en-US" altLang="en-US">
                <a:ea typeface="ＭＳ Ｐゴシック" panose="020B0600070205080204" pitchFamily="34" charset="-128"/>
              </a:rPr>
              <a:t> x </a:t>
            </a:r>
            <a:r>
              <a:rPr lang="en-US" altLang="en-US" b="1">
                <a:ea typeface="ＭＳ Ｐゴシック" panose="020B0600070205080204" pitchFamily="34" charset="-128"/>
              </a:rPr>
              <a:t>k</a:t>
            </a:r>
            <a:r>
              <a:rPr lang="en-US" altLang="en-US">
                <a:ea typeface="ＭＳ Ｐゴシック" panose="020B0600070205080204" pitchFamily="34" charset="-128"/>
              </a:rPr>
              <a:t>)  (controls how the flow changes w/ time)</a:t>
            </a:r>
          </a:p>
          <a:p>
            <a:pPr lvl="1">
              <a:buFont typeface="Calibri" panose="020F0502020204030204" pitchFamily="34" charset="0"/>
              <a:buAutoNum type="arabicPeriod"/>
            </a:pPr>
            <a:r>
              <a:rPr lang="en-US" altLang="en-US">
                <a:ea typeface="ＭＳ Ｐゴシック" panose="020B0600070205080204" pitchFamily="34" charset="-128"/>
              </a:rPr>
              <a:t>Vorticity (∂v/∂x - ∂u/∂y):</a:t>
            </a:r>
          </a:p>
          <a:p>
            <a:pPr marL="2286000" lvl="4" indent="-514350"/>
            <a:r>
              <a:rPr lang="en-US" altLang="en-US" i="1">
                <a:ea typeface="ＭＳ Ｐゴシック" panose="020B0600070205080204" pitchFamily="34" charset="-128"/>
              </a:rPr>
              <a:t>absolute </a:t>
            </a:r>
            <a:r>
              <a:rPr lang="en-US" altLang="en-US">
                <a:ea typeface="ＭＳ Ｐゴシック" panose="020B0600070205080204" pitchFamily="34" charset="-128"/>
              </a:rPr>
              <a:t>vorticity is almost conserved (just advected around)</a:t>
            </a:r>
          </a:p>
          <a:p>
            <a:pPr marL="2286000" lvl="4" indent="-514350"/>
            <a:r>
              <a:rPr lang="en-US" altLang="en-US" i="1">
                <a:ea typeface="ＭＳ Ｐゴシック" panose="020B0600070205080204" pitchFamily="34" charset="-128"/>
              </a:rPr>
              <a:t>relative </a:t>
            </a:r>
            <a:r>
              <a:rPr lang="en-US" altLang="en-US">
                <a:ea typeface="ＭＳ Ｐゴシック" panose="020B0600070205080204" pitchFamily="34" charset="-128"/>
              </a:rPr>
              <a:t>vorticity "induces" tangential winds </a:t>
            </a:r>
            <a:r>
              <a:rPr lang="en-US" altLang="en-US">
                <a:latin typeface="Symbol" pitchFamily="2" charset="2"/>
                <a:ea typeface="ＭＳ Ｐゴシック" panose="020B0600070205080204" pitchFamily="34" charset="-128"/>
              </a:rPr>
              <a:t>a</a:t>
            </a:r>
            <a:r>
              <a:rPr lang="en-US" altLang="en-US">
                <a:ea typeface="ＭＳ Ｐゴシック" panose="020B0600070205080204" pitchFamily="34" charset="-128"/>
              </a:rPr>
              <a:t> 1/(distance)</a:t>
            </a:r>
          </a:p>
          <a:p>
            <a:pPr marL="2286000" lvl="4" indent="-514350"/>
            <a:r>
              <a:rPr lang="en-US" altLang="en-US">
                <a:ea typeface="ＭＳ Ｐゴシック" panose="020B0600070205080204" pitchFamily="34" charset="-128"/>
              </a:rPr>
              <a:t>vortices advecting other vortices is a lot of what weather is </a:t>
            </a:r>
          </a:p>
          <a:p>
            <a:pPr lvl="1">
              <a:buFont typeface="Calibri" panose="020F0502020204030204" pitchFamily="34" charset="0"/>
              <a:buAutoNum type="arabicPeriod"/>
            </a:pPr>
            <a:r>
              <a:rPr lang="en-US" altLang="en-US">
                <a:ea typeface="ＭＳ Ｐゴシック" panose="020B0600070205080204" pitchFamily="34" charset="-128"/>
              </a:rPr>
              <a:t>Potential temperature: conserved for adiabatic flow</a:t>
            </a:r>
          </a:p>
          <a:p>
            <a:pPr lvl="1">
              <a:buFont typeface="Calibri" panose="020F0502020204030204" pitchFamily="34" charset="0"/>
              <a:buAutoNum type="arabicPeriod"/>
            </a:pPr>
            <a:r>
              <a:rPr lang="en-US" altLang="en-US">
                <a:ea typeface="ＭＳ Ｐゴシック" panose="020B0600070205080204" pitchFamily="34" charset="-128"/>
              </a:rPr>
              <a:t>Potential vorticity: more conserved than vorticity</a:t>
            </a:r>
          </a:p>
          <a:p>
            <a:pPr marL="2286000" lvl="4" indent="-514350"/>
            <a:r>
              <a:rPr lang="en-US" altLang="en-US">
                <a:ea typeface="ＭＳ Ｐゴシック" panose="020B0600070205080204" pitchFamily="34" charset="-128"/>
              </a:rPr>
              <a:t>like </a:t>
            </a:r>
            <a:r>
              <a:rPr lang="en-US" altLang="en-US" i="1">
                <a:ea typeface="ＭＳ Ｐゴシック" panose="020B0600070205080204" pitchFamily="34" charset="-128"/>
              </a:rPr>
              <a:t>circulation: vorticity times area.</a:t>
            </a:r>
            <a:r>
              <a:rPr lang="en-US" altLang="en-US">
                <a:ea typeface="ＭＳ Ｐゴシック" panose="020B0600070205080204" pitchFamily="34" charset="-128"/>
              </a:rPr>
              <a:t> Unchanged by divergence.</a:t>
            </a:r>
          </a:p>
          <a:p>
            <a:pPr marL="2286000" lvl="4" indent="-514350"/>
            <a:endParaRPr lang="en-US" altLang="en-US">
              <a:ea typeface="ＭＳ Ｐゴシック" panose="020B0600070205080204" pitchFamily="34" charset="-128"/>
            </a:endParaRPr>
          </a:p>
          <a:p>
            <a:pPr marL="2286000" lvl="4" indent="-514350"/>
            <a:endParaRPr lang="en-US" altLang="en-US">
              <a:ea typeface="ＭＳ Ｐゴシック" panose="020B0600070205080204" pitchFamily="34" charset="-128"/>
            </a:endParaRPr>
          </a:p>
          <a:p>
            <a:pPr marL="2286000" lvl="4" indent="-514350"/>
            <a:endParaRPr lang="en-US" altLang="en-US">
              <a:ea typeface="ＭＳ Ｐゴシック" panose="020B0600070205080204" pitchFamily="34" charset="-128"/>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B854F73-68AE-7D40-95E5-75B0CF3BB5B5}"/>
              </a:ext>
            </a:extLst>
          </p:cNvPr>
          <p:cNvSpPr>
            <a:spLocks noGrp="1"/>
          </p:cNvSpPr>
          <p:nvPr>
            <p:ph type="title"/>
          </p:nvPr>
        </p:nvSpPr>
        <p:spPr>
          <a:xfrm>
            <a:off x="3057525" y="274638"/>
            <a:ext cx="5629275" cy="1143000"/>
          </a:xfrm>
        </p:spPr>
        <p:txBody>
          <a:bodyPr rtlCol="0">
            <a:normAutofit fontScale="90000"/>
          </a:bodyPr>
          <a:lstStyle/>
          <a:p>
            <a:pPr eaLnBrk="1" fontAlgn="auto" hangingPunct="1">
              <a:spcAft>
                <a:spcPts val="0"/>
              </a:spcAft>
              <a:defRPr/>
            </a:pPr>
            <a:r>
              <a:rPr lang="en-US" sz="2800"/>
              <a:t>phase speed 10 m/s </a:t>
            </a:r>
            <a:br>
              <a:rPr lang="en-US" sz="2800"/>
            </a:br>
            <a:r>
              <a:rPr lang="en-US" sz="2800"/>
              <a:t>~u700 steering level</a:t>
            </a:r>
            <a:br>
              <a:rPr lang="en-US" sz="2800"/>
            </a:br>
            <a:r>
              <a:rPr lang="en-US" sz="2800"/>
              <a:t>group speed much faster</a:t>
            </a:r>
          </a:p>
        </p:txBody>
      </p:sp>
      <p:pic>
        <p:nvPicPr>
          <p:cNvPr id="117763" name="Picture 3">
            <a:extLst>
              <a:ext uri="{FF2B5EF4-FFF2-40B4-BE49-F238E27FC236}">
                <a16:creationId xmlns:a16="http://schemas.microsoft.com/office/drawing/2014/main" id="{BBD79E7F-7523-524E-AB75-A19E805D5D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0"/>
            <a:ext cx="6103938" cy="857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Up Arrow 6">
            <a:extLst>
              <a:ext uri="{FF2B5EF4-FFF2-40B4-BE49-F238E27FC236}">
                <a16:creationId xmlns:a16="http://schemas.microsoft.com/office/drawing/2014/main" id="{83376314-E2CB-A04A-9BE1-B9DB2CC4264D}"/>
              </a:ext>
            </a:extLst>
          </p:cNvPr>
          <p:cNvSpPr>
            <a:spLocks noChangeArrowheads="1"/>
          </p:cNvSpPr>
          <p:nvPr/>
        </p:nvSpPr>
        <p:spPr bwMode="auto">
          <a:xfrm flipV="1">
            <a:off x="658813" y="274638"/>
            <a:ext cx="1760537" cy="4722812"/>
          </a:xfrm>
          <a:prstGeom prst="upArrow">
            <a:avLst>
              <a:gd name="adj1" fmla="val 50000"/>
              <a:gd name="adj2" fmla="val 50001"/>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a:solidFill>
                  <a:srgbClr val="FFFFFF"/>
                </a:solidFill>
                <a:latin typeface="+mn-lt"/>
                <a:ea typeface="ＭＳ Ｐゴシック" pitchFamily="-1" charset="-128"/>
                <a:cs typeface="ＭＳ Ｐゴシック" pitchFamily="-1" charset="-128"/>
              </a:rPr>
              <a:t>25 Nov</a:t>
            </a: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r>
              <a:rPr lang="en-US">
                <a:solidFill>
                  <a:srgbClr val="FFFFFF"/>
                </a:solidFill>
                <a:latin typeface="+mn-lt"/>
                <a:ea typeface="ＭＳ Ｐゴシック" pitchFamily="-1" charset="-128"/>
                <a:cs typeface="ＭＳ Ｐゴシック" pitchFamily="-1" charset="-128"/>
              </a:rPr>
              <a:t>time</a:t>
            </a: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endParaRPr lang="en-US">
              <a:solidFill>
                <a:srgbClr val="FFFFFF"/>
              </a:solidFill>
              <a:latin typeface="+mn-lt"/>
              <a:ea typeface="ＭＳ Ｐゴシック" pitchFamily="-1" charset="-128"/>
              <a:cs typeface="ＭＳ Ｐゴシック" pitchFamily="-1" charset="-128"/>
            </a:endParaRPr>
          </a:p>
          <a:p>
            <a:pPr algn="ctr" fontAlgn="auto">
              <a:spcBef>
                <a:spcPts val="0"/>
              </a:spcBef>
              <a:spcAft>
                <a:spcPts val="0"/>
              </a:spcAft>
              <a:defRPr/>
            </a:pPr>
            <a:r>
              <a:rPr lang="en-US">
                <a:solidFill>
                  <a:srgbClr val="FFFFFF"/>
                </a:solidFill>
                <a:latin typeface="+mn-lt"/>
                <a:ea typeface="ＭＳ Ｐゴシック" pitchFamily="-1" charset="-128"/>
                <a:cs typeface="ＭＳ Ｐゴシック" pitchFamily="-1" charset="-128"/>
              </a:rPr>
              <a:t>5 Nov</a:t>
            </a:r>
          </a:p>
        </p:txBody>
      </p:sp>
      <p:sp>
        <p:nvSpPr>
          <p:cNvPr id="8" name="TextBox 7">
            <a:extLst>
              <a:ext uri="{FF2B5EF4-FFF2-40B4-BE49-F238E27FC236}">
                <a16:creationId xmlns:a16="http://schemas.microsoft.com/office/drawing/2014/main" id="{3F04DED9-ACA5-D342-AABE-2920E78FD4F1}"/>
              </a:ext>
            </a:extLst>
          </p:cNvPr>
          <p:cNvSpPr txBox="1"/>
          <p:nvPr/>
        </p:nvSpPr>
        <p:spPr>
          <a:xfrm>
            <a:off x="4765269" y="730864"/>
            <a:ext cx="589074" cy="923330"/>
          </a:xfrm>
          <a:prstGeom prst="rect">
            <a:avLst/>
          </a:prstGeom>
          <a:noFill/>
        </p:spPr>
        <p:txBody>
          <a:bodyPr wrap="none">
            <a:spAutoFit/>
          </a:bodyPr>
          <a:lstStyle/>
          <a:p>
            <a:pPr fontAlgn="auto">
              <a:spcBef>
                <a:spcPts val="0"/>
              </a:spcBef>
              <a:spcAft>
                <a:spcPts val="0"/>
              </a:spcAft>
              <a:defRPr/>
            </a:pPr>
            <a:r>
              <a:rPr lang="en-US" sz="5400" b="1" dirty="0">
                <a:ln>
                  <a:solidFill>
                    <a:srgbClr val="000000"/>
                  </a:solidFill>
                </a:ln>
                <a:solidFill>
                  <a:srgbClr val="FF00FF"/>
                </a:solidFill>
                <a:latin typeface="Arial" charset="0"/>
                <a:ea typeface="ＭＳ Ｐゴシック" charset="-128"/>
                <a:cs typeface="ＭＳ Ｐゴシック" charset="-128"/>
              </a:rPr>
              <a:t>+</a:t>
            </a:r>
          </a:p>
        </p:txBody>
      </p:sp>
      <p:sp>
        <p:nvSpPr>
          <p:cNvPr id="9" name="TextBox 8">
            <a:extLst>
              <a:ext uri="{FF2B5EF4-FFF2-40B4-BE49-F238E27FC236}">
                <a16:creationId xmlns:a16="http://schemas.microsoft.com/office/drawing/2014/main" id="{4F8535B5-4D66-2F49-B7EF-9174F3CEF110}"/>
              </a:ext>
            </a:extLst>
          </p:cNvPr>
          <p:cNvSpPr txBox="1"/>
          <p:nvPr/>
        </p:nvSpPr>
        <p:spPr>
          <a:xfrm>
            <a:off x="4441308" y="666074"/>
            <a:ext cx="415273" cy="923330"/>
          </a:xfrm>
          <a:prstGeom prst="rect">
            <a:avLst/>
          </a:prstGeom>
          <a:noFill/>
        </p:spPr>
        <p:txBody>
          <a:bodyPr wrap="none">
            <a:spAutoFit/>
          </a:bodyPr>
          <a:lstStyle/>
          <a:p>
            <a:pPr fontAlgn="auto">
              <a:spcBef>
                <a:spcPts val="0"/>
              </a:spcBef>
              <a:spcAft>
                <a:spcPts val="0"/>
              </a:spcAft>
              <a:defRPr/>
            </a:pPr>
            <a:r>
              <a:rPr lang="en-US" sz="5400" b="1" dirty="0">
                <a:ln>
                  <a:solidFill>
                    <a:srgbClr val="000000"/>
                  </a:solidFill>
                </a:ln>
                <a:solidFill>
                  <a:srgbClr val="FF00FF"/>
                </a:solidFill>
                <a:latin typeface="Arial" charset="0"/>
                <a:ea typeface="ＭＳ Ｐゴシック" charset="-128"/>
                <a:cs typeface="ＭＳ Ｐゴシック" charset="-128"/>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AF757C2C-D380-6941-9CC9-79D38D61FC47}"/>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sp>
        <p:nvSpPr>
          <p:cNvPr id="118787" name="Content Placeholder 2">
            <a:extLst>
              <a:ext uri="{FF2B5EF4-FFF2-40B4-BE49-F238E27FC236}">
                <a16:creationId xmlns:a16="http://schemas.microsoft.com/office/drawing/2014/main" id="{85C75CA3-0B65-6140-A5C4-C3A6B1BF06D7}"/>
              </a:ext>
            </a:extLst>
          </p:cNvPr>
          <p:cNvSpPr>
            <a:spLocks noGrp="1"/>
          </p:cNvSpPr>
          <p:nvPr>
            <p:ph idx="1"/>
          </p:nvPr>
        </p:nvSpPr>
        <p:spPr>
          <a:xfrm>
            <a:off x="457200" y="2655888"/>
            <a:ext cx="4143375" cy="3470275"/>
          </a:xfrm>
        </p:spPr>
        <p:txBody>
          <a:bodyPr/>
          <a:lstStyle/>
          <a:p>
            <a:pPr eaLnBrk="1" hangingPunct="1"/>
            <a:r>
              <a:rPr lang="en-US" altLang="en-US">
                <a:ea typeface="ＭＳ Ｐゴシック" panose="020B0600070205080204" pitchFamily="34" charset="-128"/>
              </a:rPr>
              <a:t>“Downstream development”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Dispersion of Rossby waves</a:t>
            </a:r>
          </a:p>
        </p:txBody>
      </p:sp>
      <p:pic>
        <p:nvPicPr>
          <p:cNvPr id="118788" name="Picture 4">
            <a:extLst>
              <a:ext uri="{FF2B5EF4-FFF2-40B4-BE49-F238E27FC236}">
                <a16:creationId xmlns:a16="http://schemas.microsoft.com/office/drawing/2014/main" id="{68BBB314-A7D3-7141-86B8-647BB17AE7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71628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3">
            <a:extLst>
              <a:ext uri="{FF2B5EF4-FFF2-40B4-BE49-F238E27FC236}">
                <a16:creationId xmlns:a16="http://schemas.microsoft.com/office/drawing/2014/main" id="{D6635270-7CE2-264A-960B-7F5F24DF45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0"/>
            <a:ext cx="3933825"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a:extLst>
              <a:ext uri="{FF2B5EF4-FFF2-40B4-BE49-F238E27FC236}">
                <a16:creationId xmlns:a16="http://schemas.microsoft.com/office/drawing/2014/main" id="{AA7FF7E3-A1B7-3940-AAF5-65B8C07AD4BA}"/>
              </a:ext>
            </a:extLst>
          </p:cNvPr>
          <p:cNvSpPr txBox="1">
            <a:spLocks noChangeArrowheads="1"/>
          </p:cNvSpPr>
          <p:nvPr/>
        </p:nvSpPr>
        <p:spPr bwMode="auto">
          <a:xfrm>
            <a:off x="6411913" y="1417638"/>
            <a:ext cx="482600" cy="368300"/>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B</a:t>
            </a:r>
          </a:p>
        </p:txBody>
      </p:sp>
      <p:sp>
        <p:nvSpPr>
          <p:cNvPr id="26631" name="TextBox 6">
            <a:extLst>
              <a:ext uri="{FF2B5EF4-FFF2-40B4-BE49-F238E27FC236}">
                <a16:creationId xmlns:a16="http://schemas.microsoft.com/office/drawing/2014/main" id="{5615ADB7-9225-9A42-9F20-3945F12358E7}"/>
              </a:ext>
            </a:extLst>
          </p:cNvPr>
          <p:cNvSpPr txBox="1">
            <a:spLocks noChangeArrowheads="1"/>
          </p:cNvSpPr>
          <p:nvPr/>
        </p:nvSpPr>
        <p:spPr bwMode="auto">
          <a:xfrm>
            <a:off x="6856413" y="3654425"/>
            <a:ext cx="482600" cy="368300"/>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B</a:t>
            </a:r>
          </a:p>
        </p:txBody>
      </p:sp>
      <p:sp>
        <p:nvSpPr>
          <p:cNvPr id="26632" name="TextBox 7">
            <a:extLst>
              <a:ext uri="{FF2B5EF4-FFF2-40B4-BE49-F238E27FC236}">
                <a16:creationId xmlns:a16="http://schemas.microsoft.com/office/drawing/2014/main" id="{61FDABEB-3E9A-A44B-8FEB-C84460FA1E0A}"/>
              </a:ext>
            </a:extLst>
          </p:cNvPr>
          <p:cNvSpPr txBox="1">
            <a:spLocks noChangeArrowheads="1"/>
          </p:cNvSpPr>
          <p:nvPr/>
        </p:nvSpPr>
        <p:spPr bwMode="auto">
          <a:xfrm>
            <a:off x="7313613" y="3754438"/>
            <a:ext cx="482600" cy="369887"/>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C</a:t>
            </a:r>
          </a:p>
        </p:txBody>
      </p:sp>
      <p:sp>
        <p:nvSpPr>
          <p:cNvPr id="26633" name="TextBox 8">
            <a:extLst>
              <a:ext uri="{FF2B5EF4-FFF2-40B4-BE49-F238E27FC236}">
                <a16:creationId xmlns:a16="http://schemas.microsoft.com/office/drawing/2014/main" id="{1068BF48-F2A1-0B4B-9CEC-884C8BB06BDE}"/>
              </a:ext>
            </a:extLst>
          </p:cNvPr>
          <p:cNvSpPr txBox="1">
            <a:spLocks noChangeArrowheads="1"/>
          </p:cNvSpPr>
          <p:nvPr/>
        </p:nvSpPr>
        <p:spPr bwMode="auto">
          <a:xfrm>
            <a:off x="5734050" y="300038"/>
            <a:ext cx="482600" cy="369887"/>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A</a:t>
            </a:r>
          </a:p>
        </p:txBody>
      </p:sp>
      <p:sp>
        <p:nvSpPr>
          <p:cNvPr id="26634" name="TextBox 9">
            <a:extLst>
              <a:ext uri="{FF2B5EF4-FFF2-40B4-BE49-F238E27FC236}">
                <a16:creationId xmlns:a16="http://schemas.microsoft.com/office/drawing/2014/main" id="{2D70FB56-C5BC-6147-A214-506EAF5C2E5C}"/>
              </a:ext>
            </a:extLst>
          </p:cNvPr>
          <p:cNvSpPr txBox="1">
            <a:spLocks noChangeArrowheads="1"/>
          </p:cNvSpPr>
          <p:nvPr/>
        </p:nvSpPr>
        <p:spPr bwMode="auto">
          <a:xfrm>
            <a:off x="7469188" y="4940300"/>
            <a:ext cx="482600" cy="369888"/>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C</a:t>
            </a:r>
          </a:p>
        </p:txBody>
      </p:sp>
      <p:sp>
        <p:nvSpPr>
          <p:cNvPr id="26635" name="TextBox 10">
            <a:extLst>
              <a:ext uri="{FF2B5EF4-FFF2-40B4-BE49-F238E27FC236}">
                <a16:creationId xmlns:a16="http://schemas.microsoft.com/office/drawing/2014/main" id="{BD28FED4-8542-2940-B7C2-3DB85C16C8FA}"/>
              </a:ext>
            </a:extLst>
          </p:cNvPr>
          <p:cNvSpPr txBox="1">
            <a:spLocks noChangeArrowheads="1"/>
          </p:cNvSpPr>
          <p:nvPr/>
        </p:nvSpPr>
        <p:spPr bwMode="auto">
          <a:xfrm>
            <a:off x="8081963" y="4872038"/>
            <a:ext cx="482600" cy="369887"/>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D</a:t>
            </a:r>
          </a:p>
        </p:txBody>
      </p:sp>
      <p:sp>
        <p:nvSpPr>
          <p:cNvPr id="26636" name="TextBox 11">
            <a:extLst>
              <a:ext uri="{FF2B5EF4-FFF2-40B4-BE49-F238E27FC236}">
                <a16:creationId xmlns:a16="http://schemas.microsoft.com/office/drawing/2014/main" id="{7B5789C3-164F-5C49-B13D-39B7DA8C8716}"/>
              </a:ext>
            </a:extLst>
          </p:cNvPr>
          <p:cNvSpPr txBox="1">
            <a:spLocks noChangeArrowheads="1"/>
          </p:cNvSpPr>
          <p:nvPr/>
        </p:nvSpPr>
        <p:spPr bwMode="auto">
          <a:xfrm>
            <a:off x="8802688" y="5967413"/>
            <a:ext cx="484187" cy="369887"/>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E</a:t>
            </a:r>
          </a:p>
        </p:txBody>
      </p:sp>
      <p:sp>
        <p:nvSpPr>
          <p:cNvPr id="26637" name="TextBox 12">
            <a:extLst>
              <a:ext uri="{FF2B5EF4-FFF2-40B4-BE49-F238E27FC236}">
                <a16:creationId xmlns:a16="http://schemas.microsoft.com/office/drawing/2014/main" id="{FBDA7012-22C8-FB43-892B-BAB25F4A2C17}"/>
              </a:ext>
            </a:extLst>
          </p:cNvPr>
          <p:cNvSpPr txBox="1">
            <a:spLocks noChangeArrowheads="1"/>
          </p:cNvSpPr>
          <p:nvPr/>
        </p:nvSpPr>
        <p:spPr bwMode="auto">
          <a:xfrm>
            <a:off x="6642100" y="2516188"/>
            <a:ext cx="482600" cy="369887"/>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B</a:t>
            </a:r>
          </a:p>
        </p:txBody>
      </p:sp>
      <p:sp>
        <p:nvSpPr>
          <p:cNvPr id="26638" name="TextBox 13">
            <a:extLst>
              <a:ext uri="{FF2B5EF4-FFF2-40B4-BE49-F238E27FC236}">
                <a16:creationId xmlns:a16="http://schemas.microsoft.com/office/drawing/2014/main" id="{31ABF844-3A84-FD43-BBB1-C6AB3F1A38D6}"/>
              </a:ext>
            </a:extLst>
          </p:cNvPr>
          <p:cNvSpPr txBox="1">
            <a:spLocks noChangeArrowheads="1"/>
          </p:cNvSpPr>
          <p:nvPr/>
        </p:nvSpPr>
        <p:spPr bwMode="auto">
          <a:xfrm>
            <a:off x="7162800" y="2605088"/>
            <a:ext cx="482600" cy="368300"/>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C</a:t>
            </a:r>
          </a:p>
        </p:txBody>
      </p:sp>
      <p:sp>
        <p:nvSpPr>
          <p:cNvPr id="26639" name="TextBox 14">
            <a:extLst>
              <a:ext uri="{FF2B5EF4-FFF2-40B4-BE49-F238E27FC236}">
                <a16:creationId xmlns:a16="http://schemas.microsoft.com/office/drawing/2014/main" id="{3A08551F-C428-9044-999C-FDA953F97BCD}"/>
              </a:ext>
            </a:extLst>
          </p:cNvPr>
          <p:cNvSpPr txBox="1">
            <a:spLocks noChangeArrowheads="1"/>
          </p:cNvSpPr>
          <p:nvPr/>
        </p:nvSpPr>
        <p:spPr bwMode="auto">
          <a:xfrm>
            <a:off x="7951788" y="3654425"/>
            <a:ext cx="482600" cy="368300"/>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D</a:t>
            </a:r>
          </a:p>
        </p:txBody>
      </p:sp>
      <p:sp>
        <p:nvSpPr>
          <p:cNvPr id="26640" name="TextBox 15">
            <a:extLst>
              <a:ext uri="{FF2B5EF4-FFF2-40B4-BE49-F238E27FC236}">
                <a16:creationId xmlns:a16="http://schemas.microsoft.com/office/drawing/2014/main" id="{CC13B335-01A9-6644-8FF3-F64C2C9163C9}"/>
              </a:ext>
            </a:extLst>
          </p:cNvPr>
          <p:cNvSpPr txBox="1">
            <a:spLocks noChangeArrowheads="1"/>
          </p:cNvSpPr>
          <p:nvPr/>
        </p:nvSpPr>
        <p:spPr bwMode="auto">
          <a:xfrm>
            <a:off x="8234363" y="5942013"/>
            <a:ext cx="482600" cy="368300"/>
          </a:xfrm>
          <a:prstGeom prst="rect">
            <a:avLst/>
          </a:prstGeom>
          <a:noFill/>
          <a:ln w="9525">
            <a:noFill/>
            <a:miter lim="800000"/>
            <a:headEnd/>
            <a:tailEnd/>
          </a:ln>
        </p:spPr>
        <p:txBody>
          <a:bodyPr>
            <a:spAutoFit/>
          </a:bodyPr>
          <a:lstStyle/>
          <a:p>
            <a:pPr fontAlgn="auto">
              <a:spcBef>
                <a:spcPts val="0"/>
              </a:spcBef>
              <a:spcAft>
                <a:spcPts val="0"/>
              </a:spcAft>
              <a:defRPr/>
            </a:pPr>
            <a:r>
              <a:rPr lang="en-US">
                <a:solidFill>
                  <a:srgbClr val="FF0000"/>
                </a:solidFill>
                <a:latin typeface="Calibri"/>
                <a:ea typeface="+mn-ea"/>
              </a:rPr>
              <a:t>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9">
            <a:extLst>
              <a:ext uri="{FF2B5EF4-FFF2-40B4-BE49-F238E27FC236}">
                <a16:creationId xmlns:a16="http://schemas.microsoft.com/office/drawing/2014/main" id="{18E663DE-DDBE-0942-9AA0-731EE6A39A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2838" y="1762125"/>
            <a:ext cx="44465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TextBox 21">
            <a:extLst>
              <a:ext uri="{FF2B5EF4-FFF2-40B4-BE49-F238E27FC236}">
                <a16:creationId xmlns:a16="http://schemas.microsoft.com/office/drawing/2014/main" id="{A8630711-36E4-744E-948F-130F3BEDB456}"/>
              </a:ext>
            </a:extLst>
          </p:cNvPr>
          <p:cNvSpPr txBox="1">
            <a:spLocks noChangeArrowheads="1"/>
          </p:cNvSpPr>
          <p:nvPr/>
        </p:nvSpPr>
        <p:spPr bwMode="auto">
          <a:xfrm>
            <a:off x="400050" y="1762125"/>
            <a:ext cx="874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rPr>
              <a:t>Wikipedia: </a:t>
            </a:r>
          </a:p>
        </p:txBody>
      </p:sp>
      <p:pic>
        <p:nvPicPr>
          <p:cNvPr id="119812" name="Picture 22">
            <a:extLst>
              <a:ext uri="{FF2B5EF4-FFF2-40B4-BE49-F238E27FC236}">
                <a16:creationId xmlns:a16="http://schemas.microsoft.com/office/drawing/2014/main" id="{63A7A4AA-FAB3-0C49-99CF-83328B8A04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450" y="3265488"/>
            <a:ext cx="81407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23">
            <a:extLst>
              <a:ext uri="{FF2B5EF4-FFF2-40B4-BE49-F238E27FC236}">
                <a16:creationId xmlns:a16="http://schemas.microsoft.com/office/drawing/2014/main" id="{8B630011-9DCC-A946-B8B7-0F97AD2DA399}"/>
              </a:ext>
            </a:extLst>
          </p:cNvPr>
          <p:cNvSpPr>
            <a:spLocks noChangeArrowheads="1"/>
          </p:cNvSpPr>
          <p:nvPr/>
        </p:nvSpPr>
        <p:spPr bwMode="auto">
          <a:xfrm>
            <a:off x="4030663" y="3692525"/>
            <a:ext cx="5113337" cy="1658938"/>
          </a:xfrm>
          <a:prstGeom prst="ellipse">
            <a:avLst/>
          </a:prstGeom>
          <a:noFill/>
          <a:ln w="9525">
            <a:solidFill>
              <a:srgbClr val="953735"/>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sz="3200" dirty="0">
                <a:solidFill>
                  <a:srgbClr val="C0504D">
                    <a:lumMod val="50000"/>
                  </a:srgbClr>
                </a:solidFill>
                <a:latin typeface="+mn-lt"/>
                <a:ea typeface="+mn-ea"/>
              </a:rPr>
              <a:t>                 phase</a:t>
            </a:r>
          </a:p>
          <a:p>
            <a:pPr algn="ctr">
              <a:defRPr/>
            </a:pPr>
            <a:r>
              <a:rPr lang="en-US" sz="3200" dirty="0">
                <a:solidFill>
                  <a:srgbClr val="C0504D">
                    <a:lumMod val="50000"/>
                  </a:srgbClr>
                </a:solidFill>
                <a:latin typeface="+mn-lt"/>
                <a:ea typeface="+mn-ea"/>
              </a:rPr>
              <a:t>                 moves               </a:t>
            </a:r>
          </a:p>
          <a:p>
            <a:pPr algn="ctr">
              <a:defRPr/>
            </a:pPr>
            <a:r>
              <a:rPr lang="en-US" sz="3200" dirty="0">
                <a:solidFill>
                  <a:srgbClr val="C0504D">
                    <a:lumMod val="50000"/>
                  </a:srgbClr>
                </a:solidFill>
                <a:latin typeface="+mn-lt"/>
                <a:ea typeface="+mn-ea"/>
              </a:rPr>
              <a:t>                   westward</a:t>
            </a:r>
          </a:p>
        </p:txBody>
      </p:sp>
      <p:sp>
        <p:nvSpPr>
          <p:cNvPr id="119814" name="Title 1">
            <a:extLst>
              <a:ext uri="{FF2B5EF4-FFF2-40B4-BE49-F238E27FC236}">
                <a16:creationId xmlns:a16="http://schemas.microsoft.com/office/drawing/2014/main" id="{33BCD3E3-84E8-F543-AD9C-C10F681E2F13}"/>
              </a:ext>
            </a:extLst>
          </p:cNvPr>
          <p:cNvSpPr>
            <a:spLocks noGrp="1"/>
          </p:cNvSpPr>
          <p:nvPr>
            <p:ph type="title"/>
          </p:nvPr>
        </p:nvSpPr>
        <p:spPr>
          <a:xfrm>
            <a:off x="25400" y="65088"/>
            <a:ext cx="9144000" cy="1438275"/>
          </a:xfrm>
        </p:spPr>
        <p:txBody>
          <a:bodyPr/>
          <a:lstStyle/>
          <a:p>
            <a:pPr eaLnBrk="1" hangingPunct="1"/>
            <a:r>
              <a:rPr lang="en-US" altLang="en-US">
                <a:ea typeface="ＭＳ Ｐゴシック" panose="020B0600070205080204" pitchFamily="34" charset="-128"/>
              </a:rPr>
              <a:t>Rossby wave dispersion relation </a:t>
            </a:r>
            <a:r>
              <a:rPr lang="en-US" altLang="en-US">
                <a:latin typeface="Symbol" pitchFamily="2" charset="2"/>
                <a:ea typeface="ＭＳ Ｐゴシック" panose="020B0600070205080204" pitchFamily="34" charset="-128"/>
              </a:rPr>
              <a:t>w</a:t>
            </a:r>
            <a:r>
              <a:rPr lang="en-US" altLang="en-US">
                <a:ea typeface="ＭＳ Ｐゴシック" panose="020B0600070205080204" pitchFamily="34" charset="-128"/>
              </a:rPr>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1">
            <a:extLst>
              <a:ext uri="{FF2B5EF4-FFF2-40B4-BE49-F238E27FC236}">
                <a16:creationId xmlns:a16="http://schemas.microsoft.com/office/drawing/2014/main" id="{2D990AF1-E53F-DC42-BC5B-0FF8DFA8A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1493838"/>
            <a:ext cx="60007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6">
            <a:extLst>
              <a:ext uri="{FF2B5EF4-FFF2-40B4-BE49-F238E27FC236}">
                <a16:creationId xmlns:a16="http://schemas.microsoft.com/office/drawing/2014/main" id="{C863752B-AA45-884B-B148-4D97DBA32303}"/>
              </a:ext>
            </a:extLst>
          </p:cNvPr>
          <p:cNvSpPr txBox="1">
            <a:spLocks noChangeArrowheads="1"/>
          </p:cNvSpPr>
          <p:nvPr/>
        </p:nvSpPr>
        <p:spPr bwMode="auto">
          <a:xfrm rot="-652742">
            <a:off x="2687638" y="2841625"/>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rPr>
              <a:t>U = 0</a:t>
            </a:r>
          </a:p>
        </p:txBody>
      </p:sp>
      <p:sp>
        <p:nvSpPr>
          <p:cNvPr id="120836" name="TextBox 7">
            <a:extLst>
              <a:ext uri="{FF2B5EF4-FFF2-40B4-BE49-F238E27FC236}">
                <a16:creationId xmlns:a16="http://schemas.microsoft.com/office/drawing/2014/main" id="{14DBE54B-6BFD-664E-92BC-24BF0A888A82}"/>
              </a:ext>
            </a:extLst>
          </p:cNvPr>
          <p:cNvSpPr txBox="1">
            <a:spLocks noChangeArrowheads="1"/>
          </p:cNvSpPr>
          <p:nvPr/>
        </p:nvSpPr>
        <p:spPr bwMode="auto">
          <a:xfrm rot="-2028233">
            <a:off x="2508250" y="48514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rPr>
              <a:t>U = 10m/s</a:t>
            </a:r>
          </a:p>
        </p:txBody>
      </p:sp>
      <p:grpSp>
        <p:nvGrpSpPr>
          <p:cNvPr id="2" name="Group 26">
            <a:extLst>
              <a:ext uri="{FF2B5EF4-FFF2-40B4-BE49-F238E27FC236}">
                <a16:creationId xmlns:a16="http://schemas.microsoft.com/office/drawing/2014/main" id="{3899EA2D-60A0-8244-8965-B16DAC54FF58}"/>
              </a:ext>
            </a:extLst>
          </p:cNvPr>
          <p:cNvGrpSpPr>
            <a:grpSpLocks/>
          </p:cNvGrpSpPr>
          <p:nvPr/>
        </p:nvGrpSpPr>
        <p:grpSpPr bwMode="auto">
          <a:xfrm>
            <a:off x="2979738" y="3492500"/>
            <a:ext cx="2598737" cy="1216025"/>
            <a:chOff x="2704141" y="2595845"/>
            <a:chExt cx="2602336" cy="319697"/>
          </a:xfrm>
        </p:grpSpPr>
        <p:cxnSp>
          <p:nvCxnSpPr>
            <p:cNvPr id="18" name="Straight Connector 17">
              <a:extLst>
                <a:ext uri="{FF2B5EF4-FFF2-40B4-BE49-F238E27FC236}">
                  <a16:creationId xmlns:a16="http://schemas.microsoft.com/office/drawing/2014/main" id="{7F710872-8229-7B4D-9F39-B6611535CB40}"/>
                </a:ext>
              </a:extLst>
            </p:cNvPr>
            <p:cNvCxnSpPr>
              <a:cxnSpLocks noChangeShapeType="1"/>
            </p:cNvCxnSpPr>
            <p:nvPr/>
          </p:nvCxnSpPr>
          <p:spPr bwMode="auto">
            <a:xfrm flipV="1">
              <a:off x="3305047" y="2672639"/>
              <a:ext cx="1386217" cy="242903"/>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0846" name="TextBox 23">
              <a:extLst>
                <a:ext uri="{FF2B5EF4-FFF2-40B4-BE49-F238E27FC236}">
                  <a16:creationId xmlns:a16="http://schemas.microsoft.com/office/drawing/2014/main" id="{ED75350B-44F8-434F-8AA7-4EBC5AE0089B}"/>
                </a:ext>
              </a:extLst>
            </p:cNvPr>
            <p:cNvSpPr txBox="1">
              <a:spLocks noChangeArrowheads="1"/>
            </p:cNvSpPr>
            <p:nvPr/>
          </p:nvSpPr>
          <p:spPr bwMode="auto">
            <a:xfrm rot="-2068169">
              <a:off x="2704141" y="2595845"/>
              <a:ext cx="2602336" cy="16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rPr>
                <a:t>fast eastward</a:t>
              </a:r>
            </a:p>
            <a:p>
              <a:pPr eaLnBrk="1" hangingPunct="1"/>
              <a:r>
                <a:rPr lang="en-US" altLang="en-US">
                  <a:solidFill>
                    <a:srgbClr val="000000"/>
                  </a:solidFill>
                </a:rPr>
                <a:t>group speed d</a:t>
              </a:r>
              <a:r>
                <a:rPr lang="en-US" altLang="en-US">
                  <a:solidFill>
                    <a:srgbClr val="000000"/>
                  </a:solidFill>
                  <a:latin typeface="Symbol" pitchFamily="2" charset="2"/>
                </a:rPr>
                <a:t>w</a:t>
              </a:r>
              <a:r>
                <a:rPr lang="en-US" altLang="en-US">
                  <a:solidFill>
                    <a:srgbClr val="000000"/>
                  </a:solidFill>
                </a:rPr>
                <a:t>/dk &gt;&gt;0</a:t>
              </a:r>
            </a:p>
          </p:txBody>
        </p:sp>
      </p:grpSp>
      <p:grpSp>
        <p:nvGrpSpPr>
          <p:cNvPr id="3" name="Group 26">
            <a:extLst>
              <a:ext uri="{FF2B5EF4-FFF2-40B4-BE49-F238E27FC236}">
                <a16:creationId xmlns:a16="http://schemas.microsoft.com/office/drawing/2014/main" id="{DDF5DE3D-B2F9-6C40-89DB-ECB12221295F}"/>
              </a:ext>
            </a:extLst>
          </p:cNvPr>
          <p:cNvGrpSpPr>
            <a:grpSpLocks/>
          </p:cNvGrpSpPr>
          <p:nvPr/>
        </p:nvGrpSpPr>
        <p:grpSpPr bwMode="auto">
          <a:xfrm>
            <a:off x="4195763" y="3832225"/>
            <a:ext cx="3079750" cy="647700"/>
            <a:chOff x="4196152" y="3833533"/>
            <a:chExt cx="3079034" cy="644965"/>
          </a:xfrm>
        </p:grpSpPr>
        <p:cxnSp>
          <p:nvCxnSpPr>
            <p:cNvPr id="14" name="Straight Arrow Connector 13">
              <a:extLst>
                <a:ext uri="{FF2B5EF4-FFF2-40B4-BE49-F238E27FC236}">
                  <a16:creationId xmlns:a16="http://schemas.microsoft.com/office/drawing/2014/main" id="{EFFFCACF-4878-CA45-A125-05CF516856B5}"/>
                </a:ext>
              </a:extLst>
            </p:cNvPr>
            <p:cNvCxnSpPr>
              <a:cxnSpLocks noChangeShapeType="1"/>
              <a:endCxn id="25" idx="2"/>
            </p:cNvCxnSpPr>
            <p:nvPr/>
          </p:nvCxnSpPr>
          <p:spPr bwMode="auto">
            <a:xfrm rot="10800000" flipV="1">
              <a:off x="4196152" y="4065911"/>
              <a:ext cx="2948889" cy="197599"/>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0843" name="TextBox 14">
              <a:extLst>
                <a:ext uri="{FF2B5EF4-FFF2-40B4-BE49-F238E27FC236}">
                  <a16:creationId xmlns:a16="http://schemas.microsoft.com/office/drawing/2014/main" id="{2A6CFB13-60AC-4E45-B9CA-31242D248957}"/>
                </a:ext>
              </a:extLst>
            </p:cNvPr>
            <p:cNvSpPr txBox="1">
              <a:spLocks noChangeArrowheads="1"/>
            </p:cNvSpPr>
            <p:nvPr/>
          </p:nvSpPr>
          <p:spPr bwMode="auto">
            <a:xfrm rot="-370019">
              <a:off x="4222024" y="3833533"/>
              <a:ext cx="3053162" cy="64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rPr>
                <a:t>phase velocity</a:t>
              </a:r>
            </a:p>
            <a:p>
              <a:pPr algn="ctr" eaLnBrk="1" hangingPunct="1"/>
              <a:r>
                <a:rPr lang="en-US" altLang="en-US">
                  <a:solidFill>
                    <a:srgbClr val="000000"/>
                  </a:solidFill>
                </a:rPr>
                <a:t>pos. slope </a:t>
              </a:r>
              <a:r>
                <a:rPr lang="en-US" altLang="en-US">
                  <a:solidFill>
                    <a:srgbClr val="000000"/>
                  </a:solidFill>
                  <a:sym typeface="Wingdings" pitchFamily="2" charset="2"/>
                </a:rPr>
                <a:t></a:t>
              </a:r>
              <a:r>
                <a:rPr lang="en-US" altLang="en-US">
                  <a:solidFill>
                    <a:srgbClr val="000000"/>
                  </a:solidFill>
                </a:rPr>
                <a:t> slow eastward</a:t>
              </a:r>
            </a:p>
          </p:txBody>
        </p:sp>
        <p:sp>
          <p:nvSpPr>
            <p:cNvPr id="25" name="Oval 24">
              <a:extLst>
                <a:ext uri="{FF2B5EF4-FFF2-40B4-BE49-F238E27FC236}">
                  <a16:creationId xmlns:a16="http://schemas.microsoft.com/office/drawing/2014/main" id="{F1877894-C405-4F46-9C3F-DECD0C441D89}"/>
                </a:ext>
              </a:extLst>
            </p:cNvPr>
            <p:cNvSpPr>
              <a:spLocks noChangeArrowheads="1"/>
            </p:cNvSpPr>
            <p:nvPr/>
          </p:nvSpPr>
          <p:spPr bwMode="auto">
            <a:xfrm>
              <a:off x="4196152" y="4181308"/>
              <a:ext cx="182520" cy="162823"/>
            </a:xfrm>
            <a:prstGeom prst="ellipse">
              <a:avLst/>
            </a:prstGeom>
            <a:solidFill>
              <a:srgbClr val="C0504D"/>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prstClr val="white"/>
                </a:solidFill>
                <a:latin typeface="+mn-lt"/>
                <a:ea typeface="+mn-ea"/>
              </a:endParaRPr>
            </a:p>
          </p:txBody>
        </p:sp>
      </p:grpSp>
      <p:pic>
        <p:nvPicPr>
          <p:cNvPr id="120839" name="Picture 18">
            <a:extLst>
              <a:ext uri="{FF2B5EF4-FFF2-40B4-BE49-F238E27FC236}">
                <a16:creationId xmlns:a16="http://schemas.microsoft.com/office/drawing/2014/main" id="{03608EDE-901C-1C48-B8DB-F67AD3FCD3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482725"/>
            <a:ext cx="213518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0" name="Title 1">
            <a:extLst>
              <a:ext uri="{FF2B5EF4-FFF2-40B4-BE49-F238E27FC236}">
                <a16:creationId xmlns:a16="http://schemas.microsoft.com/office/drawing/2014/main" id="{4357F740-84ED-E64F-843F-A38B5F3D9A87}"/>
              </a:ext>
            </a:extLst>
          </p:cNvPr>
          <p:cNvSpPr>
            <a:spLocks noGrp="1"/>
          </p:cNvSpPr>
          <p:nvPr>
            <p:ph type="title"/>
          </p:nvPr>
        </p:nvSpPr>
        <p:spPr>
          <a:xfrm>
            <a:off x="25400" y="65088"/>
            <a:ext cx="9144000" cy="1438275"/>
          </a:xfrm>
        </p:spPr>
        <p:txBody>
          <a:bodyPr/>
          <a:lstStyle/>
          <a:p>
            <a:pPr eaLnBrk="1" hangingPunct="1"/>
            <a:r>
              <a:rPr lang="en-US" altLang="en-US">
                <a:ea typeface="ＭＳ Ｐゴシック" panose="020B0600070205080204" pitchFamily="34" charset="-128"/>
              </a:rPr>
              <a:t>Rossby wave dispersion relation </a:t>
            </a:r>
            <a:r>
              <a:rPr lang="en-US" altLang="en-US">
                <a:latin typeface="Symbol" pitchFamily="2" charset="2"/>
                <a:ea typeface="ＭＳ Ｐゴシック" panose="020B0600070205080204" pitchFamily="34" charset="-128"/>
              </a:rPr>
              <a:t>w</a:t>
            </a:r>
            <a:r>
              <a:rPr lang="en-US" altLang="en-US">
                <a:ea typeface="ＭＳ Ｐゴシック" panose="020B0600070205080204" pitchFamily="34" charset="-128"/>
              </a:rPr>
              <a:t>(k)</a:t>
            </a:r>
          </a:p>
        </p:txBody>
      </p:sp>
      <p:sp>
        <p:nvSpPr>
          <p:cNvPr id="120841" name="TextBox 14">
            <a:extLst>
              <a:ext uri="{FF2B5EF4-FFF2-40B4-BE49-F238E27FC236}">
                <a16:creationId xmlns:a16="http://schemas.microsoft.com/office/drawing/2014/main" id="{F0A31106-19A9-5B49-82FF-67B8304EBF96}"/>
              </a:ext>
            </a:extLst>
          </p:cNvPr>
          <p:cNvSpPr txBox="1">
            <a:spLocks noChangeArrowheads="1"/>
          </p:cNvSpPr>
          <p:nvPr/>
        </p:nvSpPr>
        <p:spPr bwMode="auto">
          <a:xfrm>
            <a:off x="12700" y="2974975"/>
            <a:ext cx="1906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rPr>
              <a:t>Wavenumber 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4A0411EF-DD5F-9048-880B-366C1ACC55B0}"/>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121859" name="Content Placeholder 2">
            <a:extLst>
              <a:ext uri="{FF2B5EF4-FFF2-40B4-BE49-F238E27FC236}">
                <a16:creationId xmlns:a16="http://schemas.microsoft.com/office/drawing/2014/main" id="{3B9FEEB1-A01C-B34F-A7A3-5327315501AC}"/>
              </a:ext>
            </a:extLst>
          </p:cNvPr>
          <p:cNvSpPr>
            <a:spLocks noGrp="1"/>
          </p:cNvSpPr>
          <p:nvPr>
            <p:ph idx="1"/>
          </p:nvPr>
        </p:nvSpPr>
        <p:spPr/>
        <p:txBody>
          <a:bodyPr/>
          <a:lstStyle/>
          <a:p>
            <a:r>
              <a:rPr lang="en-US" altLang="en-US" sz="1400">
                <a:ea typeface="ＭＳ Ｐゴシック" panose="020B0600070205080204" pitchFamily="34" charset="-128"/>
              </a:rPr>
              <a:t>Q-Vectors</a:t>
            </a:r>
            <a:br>
              <a:rPr lang="en-US" altLang="en-US" sz="1400">
                <a:ea typeface="ＭＳ Ｐゴシック" panose="020B0600070205080204" pitchFamily="34" charset="-128"/>
              </a:rPr>
            </a:br>
            <a:r>
              <a:rPr lang="en-US" altLang="en-US" sz="1400">
                <a:ea typeface="ＭＳ Ｐゴシック" panose="020B0600070205080204" pitchFamily="34" charset="-128"/>
                <a:hlinkClick r:id="rId2"/>
              </a:rPr>
              <a:t>http://www.nws.noaa.gov/view/prodsByState.php?state=MI&amp;prodtype=discussion</a:t>
            </a:r>
            <a:endParaRPr lang="en-US" altLang="en-US" sz="1400">
              <a:ea typeface="ＭＳ Ｐゴシック" panose="020B0600070205080204" pitchFamily="34" charset="-128"/>
            </a:endParaRPr>
          </a:p>
          <a:p>
            <a:br>
              <a:rPr lang="en-US" altLang="en-US" sz="1400">
                <a:ea typeface="ＭＳ Ｐゴシック" panose="020B0600070205080204" pitchFamily="34" charset="-128"/>
              </a:rPr>
            </a:br>
            <a:r>
              <a:rPr lang="en-US" altLang="en-US" sz="1400">
                <a:ea typeface="ＭＳ Ｐゴシック" panose="020B0600070205080204" pitchFamily="34" charset="-128"/>
                <a:hlinkClick r:id="rId3"/>
              </a:rPr>
              <a:t>http://www.atmos.albany.edu/student/silviott/models/deterministic/gfs_qg.php</a:t>
            </a:r>
            <a:br>
              <a:rPr lang="en-US" altLang="en-US" sz="1400">
                <a:ea typeface="ＭＳ Ｐゴシック" panose="020B0600070205080204" pitchFamily="34" charset="-128"/>
              </a:rPr>
            </a:br>
            <a:r>
              <a:rPr lang="en-US" altLang="en-US" sz="1400">
                <a:ea typeface="ＭＳ Ｐゴシック" panose="020B0600070205080204" pitchFamily="34" charset="-128"/>
                <a:hlinkClick r:id="rId4"/>
              </a:rPr>
              <a:t>http://www.twisterdata.com/index.php?prog=forecast&amp;model=GFS&amp;grid=3&amp;model_yyyy=2012&amp;model_mm=11&amp;model_dd=29&amp;model_init_hh=12&amp;fhour=21&amp;parameter=VVELD&amp;level=700&amp;unit=MB&amp;maximize=n&amp;mode=singlemap&amp;sounding=n&amp;output=image&amp;view=large&amp;archive=false</a:t>
            </a:r>
            <a:br>
              <a:rPr lang="en-US" altLang="en-US" sz="1400">
                <a:ea typeface="ＭＳ Ｐゴシック" panose="020B0600070205080204" pitchFamily="34" charset="-128"/>
              </a:rPr>
            </a:br>
            <a:br>
              <a:rPr lang="en-US" altLang="en-US" sz="1400">
                <a:ea typeface="ＭＳ Ｐゴシック" panose="020B0600070205080204" pitchFamily="34" charset="-128"/>
              </a:rPr>
            </a:br>
            <a:r>
              <a:rPr lang="en-US" altLang="en-US" sz="1400">
                <a:ea typeface="ＭＳ Ｐゴシック" panose="020B0600070205080204" pitchFamily="34" charset="-128"/>
              </a:rPr>
              <a:t>Positive Vorticity Advection</a:t>
            </a:r>
            <a:br>
              <a:rPr lang="en-US" altLang="en-US" sz="1400">
                <a:ea typeface="ＭＳ Ｐゴシック" panose="020B0600070205080204" pitchFamily="34" charset="-128"/>
              </a:rPr>
            </a:br>
            <a:r>
              <a:rPr lang="en-US" altLang="en-US" sz="1400">
                <a:ea typeface="ＭＳ Ｐゴシック" panose="020B0600070205080204" pitchFamily="34" charset="-128"/>
                <a:hlinkClick r:id="rId5"/>
              </a:rPr>
              <a:t>http://www.nws.noaa.gov/view/prodsByState.php?state=la&amp;prodtype=discussion</a:t>
            </a:r>
            <a:endParaRPr lang="en-US" altLang="en-US" sz="1400">
              <a:ea typeface="ＭＳ Ｐゴシック" panose="020B0600070205080204" pitchFamily="34" charset="-128"/>
            </a:endParaRPr>
          </a:p>
          <a:p>
            <a:br>
              <a:rPr lang="en-US" altLang="en-US" sz="1400">
                <a:ea typeface="ＭＳ Ｐゴシック" panose="020B0600070205080204" pitchFamily="34" charset="-128"/>
              </a:rPr>
            </a:br>
            <a:r>
              <a:rPr lang="en-US" altLang="en-US" sz="1400">
                <a:ea typeface="ＭＳ Ｐゴシック" panose="020B0600070205080204" pitchFamily="34" charset="-128"/>
                <a:hlinkClick r:id="rId6"/>
              </a:rPr>
              <a:t>http://www.twisterdata.com/index.php?prog=forecast&amp;model=GFS&amp;grid=3&amp;model_yyyy=2012&amp;model_mm=11&amp;model_dd=29&amp;model_init_hh=12&amp;fhour=126&amp;parameter=RELV&amp;level=500&amp;unit=MB&amp;maximize=n&amp;mode=singlemap&amp;sounding=n&amp;output=image&amp;view=large&amp;archive=false</a:t>
            </a:r>
            <a:br>
              <a:rPr lang="en-US" altLang="en-US" sz="1400">
                <a:ea typeface="ＭＳ Ｐゴシック" panose="020B0600070205080204" pitchFamily="34" charset="-128"/>
              </a:rPr>
            </a:br>
            <a:br>
              <a:rPr lang="en-US" altLang="en-US" sz="1400">
                <a:ea typeface="ＭＳ Ｐゴシック" panose="020B0600070205080204" pitchFamily="34" charset="-128"/>
              </a:rPr>
            </a:br>
            <a:r>
              <a:rPr lang="en-US" altLang="en-US" sz="1400">
                <a:ea typeface="ＭＳ Ｐゴシック" panose="020B0600070205080204" pitchFamily="34" charset="-128"/>
              </a:rPr>
              <a:t>Cold Air Advection</a:t>
            </a:r>
            <a:br>
              <a:rPr lang="en-US" altLang="en-US" sz="1400">
                <a:ea typeface="ＭＳ Ｐゴシック" panose="020B0600070205080204" pitchFamily="34" charset="-128"/>
              </a:rPr>
            </a:br>
            <a:r>
              <a:rPr lang="en-US" altLang="en-US" sz="1400">
                <a:ea typeface="ＭＳ Ｐゴシック" panose="020B0600070205080204" pitchFamily="34" charset="-128"/>
                <a:hlinkClick r:id="rId7"/>
              </a:rPr>
              <a:t>http://www.nws.noaa.gov/view/prodsByState.php?state=ia&amp;prodtype=discussion</a:t>
            </a:r>
            <a:endParaRPr lang="en-US" altLang="en-US" sz="1400">
              <a:ea typeface="ＭＳ Ｐゴシック" panose="020B0600070205080204" pitchFamily="34" charset="-128"/>
            </a:endParaRPr>
          </a:p>
          <a:p>
            <a:br>
              <a:rPr lang="en-US" altLang="en-US" sz="1400">
                <a:ea typeface="ＭＳ Ｐゴシック" panose="020B0600070205080204" pitchFamily="34" charset="-128"/>
              </a:rPr>
            </a:br>
            <a:r>
              <a:rPr lang="en-US" altLang="en-US" sz="1400">
                <a:ea typeface="ＭＳ Ｐゴシック" panose="020B0600070205080204" pitchFamily="34" charset="-128"/>
                <a:hlinkClick r:id="rId8"/>
              </a:rPr>
              <a:t>http://www.twisterdata.com/index.php?prog=forecast&amp;model=GFS&amp;grid=3&amp;model_yyyy=2012&amp;model_mm=11&amp;model_dd=29&amp;model_init_hh=00&amp;fhour=132&amp;parameter=TMPC&amp;level=850&amp;unit=MB&amp;maximize=n&amp;mode=singlemap&amp;sounding=n&amp;output=image&amp;view=large&amp;archive=false</a:t>
            </a:r>
            <a:endParaRPr lang="en-US" altLang="en-US" sz="1400">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DFF99BB-7EB6-B047-AB94-1743948C6DDF}"/>
              </a:ext>
            </a:extLst>
          </p:cNvPr>
          <p:cNvSpPr>
            <a:spLocks noGrp="1"/>
          </p:cNvSpPr>
          <p:nvPr>
            <p:ph type="title"/>
          </p:nvPr>
        </p:nvSpPr>
        <p:spPr/>
        <p:txBody>
          <a:bodyPr/>
          <a:lstStyle/>
          <a:p>
            <a:r>
              <a:rPr lang="en-US" altLang="en-US">
                <a:ea typeface="ＭＳ Ｐゴシック" panose="020B0600070205080204" pitchFamily="34" charset="-128"/>
              </a:rPr>
              <a:t>Strategic/hungry reading of the equations</a:t>
            </a:r>
          </a:p>
        </p:txBody>
      </p:sp>
      <p:sp>
        <p:nvSpPr>
          <p:cNvPr id="26627" name="Content Placeholder 2">
            <a:extLst>
              <a:ext uri="{FF2B5EF4-FFF2-40B4-BE49-F238E27FC236}">
                <a16:creationId xmlns:a16="http://schemas.microsoft.com/office/drawing/2014/main" id="{440BC5EB-8C79-E74E-A741-A4AE536A180F}"/>
              </a:ext>
            </a:extLst>
          </p:cNvPr>
          <p:cNvSpPr>
            <a:spLocks noGrp="1"/>
          </p:cNvSpPr>
          <p:nvPr>
            <p:ph idx="1"/>
          </p:nvPr>
        </p:nvSpPr>
        <p:spPr/>
        <p:txBody>
          <a:bodyPr/>
          <a:lstStyle/>
          <a:p>
            <a:r>
              <a:rPr lang="en-US" altLang="en-US">
                <a:ea typeface="ＭＳ Ｐゴシック" panose="020B0600070205080204" pitchFamily="34" charset="-128"/>
              </a:rPr>
              <a:t>1. </a:t>
            </a:r>
            <a:r>
              <a:rPr lang="en-US" altLang="en-US">
                <a:solidFill>
                  <a:srgbClr val="FF0000"/>
                </a:solidFill>
                <a:ea typeface="ＭＳ Ｐゴシック" panose="020B0600070205080204" pitchFamily="34" charset="-128"/>
              </a:rPr>
              <a:t>About how a warm core vortex forms “from scratch”</a:t>
            </a:r>
          </a:p>
          <a:p>
            <a:r>
              <a:rPr lang="en-US" altLang="en-US">
                <a:ea typeface="ＭＳ Ｐゴシック" panose="020B0600070205080204" pitchFamily="34" charset="-128"/>
              </a:rPr>
              <a:t>2. About how we can get omega which we desire from a coupled set of equations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84A73E45-71C2-CF4E-B4A8-65434D5307A1}"/>
              </a:ext>
            </a:extLst>
          </p:cNvPr>
          <p:cNvSpPr txBox="1">
            <a:spLocks noChangeArrowheads="1"/>
          </p:cNvSpPr>
          <p:nvPr/>
        </p:nvSpPr>
        <p:spPr bwMode="auto">
          <a:xfrm>
            <a:off x="1812925" y="13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solidFill>
                <a:srgbClr val="D01EB7"/>
              </a:solidFill>
              <a:latin typeface="Times" pitchFamily="2" charset="0"/>
            </a:endParaRPr>
          </a:p>
        </p:txBody>
      </p:sp>
      <p:sp>
        <p:nvSpPr>
          <p:cNvPr id="27651" name="Text Box 3">
            <a:extLst>
              <a:ext uri="{FF2B5EF4-FFF2-40B4-BE49-F238E27FC236}">
                <a16:creationId xmlns:a16="http://schemas.microsoft.com/office/drawing/2014/main" id="{99199E7A-5DCE-1C45-B28B-F9905D21315B}"/>
              </a:ext>
            </a:extLst>
          </p:cNvPr>
          <p:cNvSpPr txBox="1">
            <a:spLocks noChangeArrowheads="1"/>
          </p:cNvSpPr>
          <p:nvPr/>
        </p:nvSpPr>
        <p:spPr bwMode="auto">
          <a:xfrm>
            <a:off x="2422525" y="51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pitchFamily="2" charset="0"/>
            </a:endParaRPr>
          </a:p>
        </p:txBody>
      </p:sp>
      <p:sp>
        <p:nvSpPr>
          <p:cNvPr id="22532" name="Text Box 4">
            <a:extLst>
              <a:ext uri="{FF2B5EF4-FFF2-40B4-BE49-F238E27FC236}">
                <a16:creationId xmlns:a16="http://schemas.microsoft.com/office/drawing/2014/main" id="{8C61A4C8-E9D7-A649-97D9-012057A1E90C}"/>
              </a:ext>
            </a:extLst>
          </p:cNvPr>
          <p:cNvSpPr txBox="1">
            <a:spLocks noChangeArrowheads="1"/>
          </p:cNvSpPr>
          <p:nvPr/>
        </p:nvSpPr>
        <p:spPr bwMode="auto">
          <a:xfrm>
            <a:off x="425450" y="152400"/>
            <a:ext cx="8261350" cy="1077913"/>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3200" b="1">
                <a:effectLst>
                  <a:outerShdw blurRad="38100" dist="38100" dir="2700000" algn="tl">
                    <a:srgbClr val="DDDDDD"/>
                  </a:outerShdw>
                </a:effectLst>
                <a:latin typeface="Times" charset="0"/>
                <a:ea typeface="+mn-ea"/>
              </a:rPr>
              <a:t>The atmosphere moves because of </a:t>
            </a:r>
          </a:p>
          <a:p>
            <a:pPr algn="ctr" fontAlgn="auto">
              <a:spcBef>
                <a:spcPts val="0"/>
              </a:spcBef>
              <a:spcAft>
                <a:spcPts val="0"/>
              </a:spcAft>
              <a:defRPr/>
            </a:pPr>
            <a:r>
              <a:rPr lang="en-US" sz="3200" b="1">
                <a:solidFill>
                  <a:srgbClr val="FF0000"/>
                </a:solidFill>
                <a:effectLst>
                  <a:outerShdw blurRad="38100" dist="38100" dir="2700000" algn="tl">
                    <a:srgbClr val="DDDDDD"/>
                  </a:outerShdw>
                </a:effectLst>
                <a:latin typeface="Times" charset="0"/>
                <a:ea typeface="+mn-ea"/>
              </a:rPr>
              <a:t>heating  / </a:t>
            </a:r>
            <a:r>
              <a:rPr lang="en-US" sz="3200" b="1">
                <a:solidFill>
                  <a:srgbClr val="000090"/>
                </a:solidFill>
                <a:effectLst>
                  <a:outerShdw blurRad="38100" dist="38100" dir="2700000" algn="tl">
                    <a:srgbClr val="DDDDDD"/>
                  </a:outerShdw>
                </a:effectLst>
                <a:latin typeface="Times" charset="0"/>
                <a:ea typeface="+mn-ea"/>
              </a:rPr>
              <a:t>cooling</a:t>
            </a:r>
          </a:p>
        </p:txBody>
      </p:sp>
      <p:sp>
        <p:nvSpPr>
          <p:cNvPr id="22538" name="Text Box 10">
            <a:extLst>
              <a:ext uri="{FF2B5EF4-FFF2-40B4-BE49-F238E27FC236}">
                <a16:creationId xmlns:a16="http://schemas.microsoft.com/office/drawing/2014/main" id="{F621F391-5E91-074B-AF45-7DC8C08A30E1}"/>
              </a:ext>
            </a:extLst>
          </p:cNvPr>
          <p:cNvSpPr txBox="1">
            <a:spLocks noChangeArrowheads="1"/>
          </p:cNvSpPr>
          <p:nvPr/>
        </p:nvSpPr>
        <p:spPr bwMode="auto">
          <a:xfrm>
            <a:off x="5410200" y="2938463"/>
            <a:ext cx="3276600" cy="13239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effectLst>
                  <a:outerShdw blurRad="38100" dist="38100" dir="2700000" algn="tl">
                    <a:srgbClr val="DDDDDD"/>
                  </a:outerShdw>
                </a:effectLst>
                <a:latin typeface="Times" charset="0"/>
                <a:ea typeface="+mn-ea"/>
              </a:rPr>
              <a:t>HYDROSTATIC </a:t>
            </a:r>
            <a:r>
              <a:rPr lang="en-US">
                <a:effectLst>
                  <a:outerShdw blurRad="38100" dist="38100" dir="2700000" algn="tl">
                    <a:srgbClr val="DDDDDD"/>
                  </a:outerShdw>
                </a:effectLst>
                <a:latin typeface="Times" charset="0"/>
                <a:ea typeface="+mn-ea"/>
              </a:rPr>
              <a:t>(w/ ideal gas law to eliminate </a:t>
            </a:r>
            <a:r>
              <a:rPr lang="en-US">
                <a:effectLst>
                  <a:outerShdw blurRad="38100" dist="38100" dir="2700000" algn="tl">
                    <a:srgbClr val="DDDDDD"/>
                  </a:outerShdw>
                </a:effectLst>
                <a:latin typeface="Symbol"/>
                <a:ea typeface="+mn-ea"/>
              </a:rPr>
              <a:t>r)</a:t>
            </a:r>
          </a:p>
        </p:txBody>
      </p:sp>
      <p:sp>
        <p:nvSpPr>
          <p:cNvPr id="22539" name="Text Box 11">
            <a:extLst>
              <a:ext uri="{FF2B5EF4-FFF2-40B4-BE49-F238E27FC236}">
                <a16:creationId xmlns:a16="http://schemas.microsoft.com/office/drawing/2014/main" id="{FA0021BC-42C3-4D4A-8C89-0D302FADB724}"/>
              </a:ext>
            </a:extLst>
          </p:cNvPr>
          <p:cNvSpPr txBox="1">
            <a:spLocks noChangeArrowheads="1"/>
          </p:cNvSpPr>
          <p:nvPr/>
        </p:nvSpPr>
        <p:spPr bwMode="auto">
          <a:xfrm>
            <a:off x="5791200" y="1506538"/>
            <a:ext cx="2971800" cy="107791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effectLst>
                  <a:outerShdw blurRad="38100" dist="38100" dir="2700000" algn="tl">
                    <a:srgbClr val="DDDDDD"/>
                  </a:outerShdw>
                </a:effectLst>
                <a:latin typeface="Times" charset="0"/>
                <a:ea typeface="+mn-ea"/>
              </a:rPr>
              <a:t>F=MA  in the HORIZONTAL</a:t>
            </a:r>
          </a:p>
        </p:txBody>
      </p:sp>
      <p:sp>
        <p:nvSpPr>
          <p:cNvPr id="22540" name="Text Box 12">
            <a:extLst>
              <a:ext uri="{FF2B5EF4-FFF2-40B4-BE49-F238E27FC236}">
                <a16:creationId xmlns:a16="http://schemas.microsoft.com/office/drawing/2014/main" id="{A77691BE-934D-F74A-901D-C661A99E6F80}"/>
              </a:ext>
            </a:extLst>
          </p:cNvPr>
          <p:cNvSpPr txBox="1">
            <a:spLocks noChangeArrowheads="1"/>
          </p:cNvSpPr>
          <p:nvPr/>
        </p:nvSpPr>
        <p:spPr bwMode="auto">
          <a:xfrm>
            <a:off x="4114800" y="4249738"/>
            <a:ext cx="4800600" cy="579437"/>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effectLst>
                  <a:outerShdw blurRad="38100" dist="38100" dir="2700000" algn="tl">
                    <a:srgbClr val="DDDDDD"/>
                  </a:outerShdw>
                </a:effectLst>
                <a:latin typeface="Times" charset="0"/>
                <a:ea typeface="+mn-ea"/>
              </a:rPr>
              <a:t>MASS CONSERVATION</a:t>
            </a:r>
          </a:p>
        </p:txBody>
      </p:sp>
      <p:sp>
        <p:nvSpPr>
          <p:cNvPr id="22541" name="Text Box 13">
            <a:extLst>
              <a:ext uri="{FF2B5EF4-FFF2-40B4-BE49-F238E27FC236}">
                <a16:creationId xmlns:a16="http://schemas.microsoft.com/office/drawing/2014/main" id="{CC25A2B3-1676-1142-AD44-6CA9377330AB}"/>
              </a:ext>
            </a:extLst>
          </p:cNvPr>
          <p:cNvSpPr txBox="1">
            <a:spLocks noChangeArrowheads="1"/>
          </p:cNvSpPr>
          <p:nvPr/>
        </p:nvSpPr>
        <p:spPr bwMode="auto">
          <a:xfrm>
            <a:off x="3657600" y="5316538"/>
            <a:ext cx="5257800" cy="584200"/>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effectLst>
                  <a:outerShdw blurRad="38100" dist="38100" dir="2700000" algn="tl">
                    <a:srgbClr val="DDDDDD"/>
                  </a:outerShdw>
                </a:effectLst>
                <a:latin typeface="Times" charset="0"/>
                <a:ea typeface="+mn-ea"/>
              </a:rPr>
              <a:t>FIRST LAW OF THERMO</a:t>
            </a:r>
          </a:p>
        </p:txBody>
      </p:sp>
      <p:pic>
        <p:nvPicPr>
          <p:cNvPr id="27657" name="Picture 18" descr="final">
            <a:extLst>
              <a:ext uri="{FF2B5EF4-FFF2-40B4-BE49-F238E27FC236}">
                <a16:creationId xmlns:a16="http://schemas.microsoft.com/office/drawing/2014/main" id="{2C524CBB-6DFE-874A-A06A-ABEAA7BE3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4097338"/>
            <a:ext cx="2501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9" descr="final">
            <a:extLst>
              <a:ext uri="{FF2B5EF4-FFF2-40B4-BE49-F238E27FC236}">
                <a16:creationId xmlns:a16="http://schemas.microsoft.com/office/drawing/2014/main" id="{B33CE545-9412-8640-A5B9-542FA31E6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240338"/>
            <a:ext cx="35941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6" descr="latex-image-1.pdf">
            <a:extLst>
              <a:ext uri="{FF2B5EF4-FFF2-40B4-BE49-F238E27FC236}">
                <a16:creationId xmlns:a16="http://schemas.microsoft.com/office/drawing/2014/main" id="{48CF323D-A3DA-F544-90AD-6A90F7AA85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25738"/>
            <a:ext cx="22431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18" descr="latex-image-1.pdf">
            <a:extLst>
              <a:ext uri="{FF2B5EF4-FFF2-40B4-BE49-F238E27FC236}">
                <a16:creationId xmlns:a16="http://schemas.microsoft.com/office/drawing/2014/main" id="{54FDE5F6-6022-6449-808C-317096AB2E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658938"/>
            <a:ext cx="5105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Rectangle 12">
            <a:extLst>
              <a:ext uri="{FF2B5EF4-FFF2-40B4-BE49-F238E27FC236}">
                <a16:creationId xmlns:a16="http://schemas.microsoft.com/office/drawing/2014/main" id="{2CFFAB77-23EF-0849-8D00-F7CABFC5B6D0}"/>
              </a:ext>
            </a:extLst>
          </p:cNvPr>
          <p:cNvSpPr>
            <a:spLocks noChangeArrowheads="1"/>
          </p:cNvSpPr>
          <p:nvPr/>
        </p:nvSpPr>
        <p:spPr bwMode="auto">
          <a:xfrm>
            <a:off x="3505200" y="5029200"/>
            <a:ext cx="685800" cy="11430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p>
        </p:txBody>
      </p:sp>
      <p:sp>
        <p:nvSpPr>
          <p:cNvPr id="27662" name="TextBox 13">
            <a:extLst>
              <a:ext uri="{FF2B5EF4-FFF2-40B4-BE49-F238E27FC236}">
                <a16:creationId xmlns:a16="http://schemas.microsoft.com/office/drawing/2014/main" id="{04C0989A-B805-D34E-B9C7-8098BD904301}"/>
              </a:ext>
            </a:extLst>
          </p:cNvPr>
          <p:cNvSpPr txBox="1">
            <a:spLocks noChangeArrowheads="1"/>
          </p:cNvSpPr>
          <p:nvPr/>
        </p:nvSpPr>
        <p:spPr bwMode="auto">
          <a:xfrm>
            <a:off x="2819400" y="6096000"/>
            <a:ext cx="208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latin typeface="Calibri" panose="020F0502020204030204" pitchFamily="34" charset="0"/>
              </a:rPr>
              <a:t>J makes it go!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F056AA7-3B99-6347-831A-4D2405B0183A}"/>
              </a:ext>
            </a:extLst>
          </p:cNvPr>
          <p:cNvSpPr>
            <a:spLocks noGrp="1"/>
          </p:cNvSpPr>
          <p:nvPr>
            <p:ph type="title"/>
          </p:nvPr>
        </p:nvSpPr>
        <p:spPr>
          <a:xfrm>
            <a:off x="457200" y="0"/>
            <a:ext cx="8229600" cy="1143000"/>
          </a:xfrm>
        </p:spPr>
        <p:txBody>
          <a:bodyPr/>
          <a:lstStyle/>
          <a:p>
            <a:pPr eaLnBrk="1" hangingPunct="1"/>
            <a:r>
              <a:rPr lang="en-US" altLang="en-US">
                <a:ea typeface="ＭＳ Ｐゴシック" panose="020B0600070205080204" pitchFamily="34" charset="-128"/>
              </a:rPr>
              <a:t>Heating and cooling driven flows</a:t>
            </a:r>
          </a:p>
        </p:txBody>
      </p:sp>
      <p:sp>
        <p:nvSpPr>
          <p:cNvPr id="28675" name="Content Placeholder 2">
            <a:extLst>
              <a:ext uri="{FF2B5EF4-FFF2-40B4-BE49-F238E27FC236}">
                <a16:creationId xmlns:a16="http://schemas.microsoft.com/office/drawing/2014/main" id="{9CB053CF-B867-8149-AB60-833D013AFAE7}"/>
              </a:ext>
            </a:extLst>
          </p:cNvPr>
          <p:cNvSpPr>
            <a:spLocks noGrp="1"/>
          </p:cNvSpPr>
          <p:nvPr>
            <p:ph idx="1"/>
          </p:nvPr>
        </p:nvSpPr>
        <p:spPr>
          <a:xfrm>
            <a:off x="457200" y="1143000"/>
            <a:ext cx="8229600" cy="5392738"/>
          </a:xfrm>
        </p:spPr>
        <p:txBody>
          <a:bodyPr/>
          <a:lstStyle/>
          <a:p>
            <a:pPr marL="514350" indent="-514350" eaLnBrk="1" hangingPunct="1">
              <a:buFont typeface="Calibri" panose="020F0502020204030204" pitchFamily="34" charset="0"/>
              <a:buAutoNum type="arabicPeriod"/>
            </a:pPr>
            <a:r>
              <a:rPr lang="en-US" altLang="en-US">
                <a:solidFill>
                  <a:srgbClr val="FF0000"/>
                </a:solidFill>
                <a:ea typeface="ＭＳ Ｐゴシック" panose="020B0600070205080204" pitchFamily="34" charset="-128"/>
              </a:rPr>
              <a:t>Low latitude: local latent heat release (rain)</a:t>
            </a:r>
          </a:p>
          <a:p>
            <a:pPr marL="914400" lvl="1" indent="-514350" eaLnBrk="1" hangingPunct="1"/>
            <a:r>
              <a:rPr lang="en-US" altLang="en-US">
                <a:solidFill>
                  <a:srgbClr val="FF0000"/>
                </a:solidFill>
                <a:ea typeface="ＭＳ Ｐゴシック" panose="020B0600070205080204" pitchFamily="34" charset="-128"/>
              </a:rPr>
              <a:t>leads to warm core vortices (like hurricanes...)</a:t>
            </a:r>
          </a:p>
          <a:p>
            <a:pPr marL="514350" indent="-514350" eaLnBrk="1" hangingPunct="1">
              <a:buFont typeface="Calibri" panose="020F0502020204030204" pitchFamily="34" charset="0"/>
              <a:buAutoNum type="arabicPeriod"/>
            </a:pPr>
            <a:r>
              <a:rPr lang="en-US" altLang="en-US">
                <a:ea typeface="ＭＳ Ｐゴシック" panose="020B0600070205080204" pitchFamily="34" charset="-128"/>
              </a:rPr>
              <a:t>Poles: cold in winter</a:t>
            </a:r>
          </a:p>
          <a:p>
            <a:pPr marL="914400" lvl="1" indent="-514350" eaLnBrk="1" hangingPunct="1"/>
            <a:r>
              <a:rPr lang="en-US" altLang="en-US">
                <a:ea typeface="ＭＳ Ｐゴシック" panose="020B0600070205080204" pitchFamily="34" charset="-128"/>
              </a:rPr>
              <a:t>leads to planetary scale cool core “polar vortex” </a:t>
            </a:r>
          </a:p>
          <a:p>
            <a:pPr marL="514350" indent="-514350" eaLnBrk="1" hangingPunct="1">
              <a:buFont typeface="Calibri" panose="020F0502020204030204" pitchFamily="34" charset="0"/>
              <a:buAutoNum type="arabicPeriod"/>
            </a:pPr>
            <a:r>
              <a:rPr lang="en-US" altLang="en-US">
                <a:ea typeface="ＭＳ Ｐゴシック" panose="020B0600070205080204" pitchFamily="34" charset="-128"/>
              </a:rPr>
              <a:t>Instability in midlatitudes</a:t>
            </a:r>
          </a:p>
          <a:p>
            <a:pPr marL="914400" lvl="1" indent="-514350" eaLnBrk="1" hangingPunct="1"/>
            <a:r>
              <a:rPr lang="en-US" altLang="en-US">
                <a:ea typeface="ＭＳ Ｐゴシック" panose="020B0600070205080204" pitchFamily="34" charset="-128"/>
              </a:rPr>
              <a:t>tentacles stretch or even break off polar vortex</a:t>
            </a:r>
          </a:p>
          <a:p>
            <a:pPr marL="514350" indent="-514350" eaLnBrk="1" hangingPunct="1">
              <a:buFont typeface="Calibri" panose="020F0502020204030204" pitchFamily="34" charset="0"/>
              <a:buAutoNum type="arabicPeriod"/>
            </a:pPr>
            <a:r>
              <a:rPr lang="en-US" altLang="en-US">
                <a:ea typeface="ＭＳ Ｐゴシック" panose="020B0600070205080204" pitchFamily="34" charset="-128"/>
              </a:rPr>
              <a:t>Midlatitude storms have clouds &amp; rain too</a:t>
            </a:r>
          </a:p>
          <a:p>
            <a:pPr marL="914400" lvl="1" indent="-514350" eaLnBrk="1" hangingPunct="1"/>
            <a:r>
              <a:rPr lang="en-US" altLang="en-US">
                <a:ea typeface="ＭＳ Ｐゴシック" panose="020B0600070205080204" pitchFamily="34" charset="-128"/>
              </a:rPr>
              <a:t>but as a secondary effect... </a:t>
            </a:r>
          </a:p>
          <a:p>
            <a:pPr marL="1314450" lvl="2" indent="-514350" eaLnBrk="1" hangingPunct="1"/>
            <a:r>
              <a:rPr lang="en-US" altLang="en-US">
                <a:ea typeface="ＭＳ Ｐゴシック" panose="020B0600070205080204" pitchFamily="34" charset="-128"/>
              </a:rPr>
              <a:t>ahead of troughs... why?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F63495DB-13A9-2443-BB82-6A29D30B94BD}"/>
              </a:ext>
            </a:extLst>
          </p:cNvPr>
          <p:cNvSpPr txBox="1">
            <a:spLocks noChangeArrowheads="1"/>
          </p:cNvSpPr>
          <p:nvPr/>
        </p:nvSpPr>
        <p:spPr bwMode="auto">
          <a:xfrm>
            <a:off x="1812925" y="13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solidFill>
                <a:srgbClr val="D01EB7"/>
              </a:solidFill>
              <a:latin typeface="Times" pitchFamily="2" charset="0"/>
            </a:endParaRPr>
          </a:p>
        </p:txBody>
      </p:sp>
      <p:sp>
        <p:nvSpPr>
          <p:cNvPr id="29699" name="Text Box 3">
            <a:extLst>
              <a:ext uri="{FF2B5EF4-FFF2-40B4-BE49-F238E27FC236}">
                <a16:creationId xmlns:a16="http://schemas.microsoft.com/office/drawing/2014/main" id="{B9FFF9F8-A98C-4541-B1E3-0F9CE453D4D1}"/>
              </a:ext>
            </a:extLst>
          </p:cNvPr>
          <p:cNvSpPr txBox="1">
            <a:spLocks noChangeArrowheads="1"/>
          </p:cNvSpPr>
          <p:nvPr/>
        </p:nvSpPr>
        <p:spPr bwMode="auto">
          <a:xfrm>
            <a:off x="2422525" y="51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pitchFamily="2" charset="0"/>
            </a:endParaRPr>
          </a:p>
        </p:txBody>
      </p:sp>
      <p:sp>
        <p:nvSpPr>
          <p:cNvPr id="29700" name="Text Box 4">
            <a:extLst>
              <a:ext uri="{FF2B5EF4-FFF2-40B4-BE49-F238E27FC236}">
                <a16:creationId xmlns:a16="http://schemas.microsoft.com/office/drawing/2014/main" id="{656A813B-3E6B-E34B-8B16-205F9AE9AB10}"/>
              </a:ext>
            </a:extLst>
          </p:cNvPr>
          <p:cNvSpPr txBox="1">
            <a:spLocks noChangeArrowheads="1"/>
          </p:cNvSpPr>
          <p:nvPr/>
        </p:nvSpPr>
        <p:spPr bwMode="auto">
          <a:xfrm>
            <a:off x="425450" y="152400"/>
            <a:ext cx="8261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0000"/>
                </a:solidFill>
                <a:latin typeface="Times" pitchFamily="2" charset="0"/>
              </a:rPr>
              <a:t>The Primitive Equations show how a local heating J drives flow in an </a:t>
            </a:r>
            <a:r>
              <a:rPr lang="en-US" altLang="en-US" sz="3200">
                <a:solidFill>
                  <a:srgbClr val="FF0000"/>
                </a:solidFill>
                <a:latin typeface="Times" pitchFamily="2" charset="0"/>
              </a:rPr>
              <a:t>initially motionless</a:t>
            </a:r>
            <a:r>
              <a:rPr lang="en-US" altLang="en-US" sz="3200">
                <a:solidFill>
                  <a:srgbClr val="000000"/>
                </a:solidFill>
                <a:latin typeface="Times" pitchFamily="2" charset="0"/>
              </a:rPr>
              <a:t> atmosphere</a:t>
            </a:r>
          </a:p>
        </p:txBody>
      </p:sp>
      <p:sp>
        <p:nvSpPr>
          <p:cNvPr id="10248" name="Text Box 8">
            <a:extLst>
              <a:ext uri="{FF2B5EF4-FFF2-40B4-BE49-F238E27FC236}">
                <a16:creationId xmlns:a16="http://schemas.microsoft.com/office/drawing/2014/main" id="{0B23C1AD-7265-7D4B-926D-CD83273A954B}"/>
              </a:ext>
            </a:extLst>
          </p:cNvPr>
          <p:cNvSpPr txBox="1">
            <a:spLocks noChangeArrowheads="1"/>
          </p:cNvSpPr>
          <p:nvPr/>
        </p:nvSpPr>
        <p:spPr bwMode="auto">
          <a:xfrm>
            <a:off x="3048000" y="2895600"/>
            <a:ext cx="5867400" cy="1077913"/>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ctr" eaLnBrk="1" hangingPunct="1">
              <a:spcBef>
                <a:spcPct val="50000"/>
              </a:spcBef>
              <a:defRPr/>
            </a:pPr>
            <a:r>
              <a:rPr lang="en-US" sz="3200">
                <a:effectLst>
                  <a:outerShdw blurRad="38100" dist="38100" dir="2700000" algn="tl">
                    <a:srgbClr val="C0C0C0"/>
                  </a:outerShdw>
                </a:effectLst>
                <a:latin typeface="Times" pitchFamily="-84" charset="0"/>
              </a:rPr>
              <a:t>2. Warmer </a:t>
            </a:r>
            <a:r>
              <a:rPr lang="en-US" sz="3200" b="1">
                <a:solidFill>
                  <a:srgbClr val="FF0000"/>
                </a:solidFill>
                <a:effectLst>
                  <a:outerShdw blurRad="38100" dist="38100" dir="2700000" algn="tl">
                    <a:srgbClr val="C0C0C0"/>
                  </a:outerShdw>
                </a:effectLst>
                <a:latin typeface="Times" pitchFamily="-84" charset="0"/>
              </a:rPr>
              <a:t>T causes increased thickness</a:t>
            </a:r>
            <a:r>
              <a:rPr lang="en-US" sz="3200" b="1">
                <a:solidFill>
                  <a:srgbClr val="00FF00"/>
                </a:solidFill>
                <a:effectLst>
                  <a:outerShdw blurRad="38100" dist="38100" dir="2700000" algn="tl">
                    <a:srgbClr val="C0C0C0"/>
                  </a:outerShdw>
                </a:effectLst>
                <a:latin typeface="Times" pitchFamily="-84" charset="0"/>
              </a:rPr>
              <a:t> </a:t>
            </a:r>
            <a:r>
              <a:rPr lang="en-US" sz="3200">
                <a:effectLst>
                  <a:outerShdw blurRad="38100" dist="38100" dir="2700000" algn="tl">
                    <a:srgbClr val="C0C0C0"/>
                  </a:outerShdw>
                </a:effectLst>
                <a:latin typeface="Times" pitchFamily="-84" charset="0"/>
              </a:rPr>
              <a:t>of the heated column</a:t>
            </a:r>
            <a:endParaRPr lang="en-US" sz="1800">
              <a:effectLst>
                <a:outerShdw blurRad="38100" dist="38100" dir="2700000" algn="tl">
                  <a:srgbClr val="C0C0C0"/>
                </a:outerShdw>
              </a:effectLst>
              <a:latin typeface="Times" pitchFamily="-84" charset="0"/>
            </a:endParaRPr>
          </a:p>
        </p:txBody>
      </p:sp>
      <p:sp>
        <p:nvSpPr>
          <p:cNvPr id="10250" name="Text Box 10">
            <a:extLst>
              <a:ext uri="{FF2B5EF4-FFF2-40B4-BE49-F238E27FC236}">
                <a16:creationId xmlns:a16="http://schemas.microsoft.com/office/drawing/2014/main" id="{9731FA69-71B5-714E-8336-FD3937DA545B}"/>
              </a:ext>
            </a:extLst>
          </p:cNvPr>
          <p:cNvSpPr txBox="1">
            <a:spLocks noChangeArrowheads="1"/>
          </p:cNvSpPr>
          <p:nvPr/>
        </p:nvSpPr>
        <p:spPr bwMode="auto">
          <a:xfrm>
            <a:off x="5029200" y="4313238"/>
            <a:ext cx="3657600" cy="1570037"/>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b="1" dirty="0">
                <a:solidFill>
                  <a:srgbClr val="FF0000"/>
                </a:solidFill>
                <a:effectLst>
                  <a:outerShdw blurRad="38100" dist="38100" dir="2700000" algn="tl">
                    <a:srgbClr val="DDDDDD"/>
                  </a:outerShdw>
                </a:effectLst>
                <a:latin typeface="Times" charset="0"/>
                <a:ea typeface="+mn-ea"/>
              </a:rPr>
              <a:t>3. High </a:t>
            </a:r>
            <a:r>
              <a:rPr lang="en-US" sz="3200" b="1" dirty="0" err="1">
                <a:solidFill>
                  <a:srgbClr val="FF0000"/>
                </a:solidFill>
                <a:effectLst>
                  <a:outerShdw blurRad="38100" dist="38100" dir="2700000" algn="tl">
                    <a:srgbClr val="DDDDDD"/>
                  </a:outerShdw>
                </a:effectLst>
                <a:latin typeface="Symbol" charset="2"/>
                <a:ea typeface="+mn-ea"/>
                <a:sym typeface="Symbol" charset="2"/>
              </a:rPr>
              <a:t>F</a:t>
            </a:r>
            <a:r>
              <a:rPr lang="en-US" sz="3200" b="1" dirty="0">
                <a:solidFill>
                  <a:srgbClr val="FF0000"/>
                </a:solidFill>
                <a:effectLst>
                  <a:outerShdw blurRad="38100" dist="38100" dir="2700000" algn="tl">
                    <a:srgbClr val="DDDDDD"/>
                  </a:outerShdw>
                </a:effectLst>
                <a:latin typeface="Times" charset="0"/>
                <a:ea typeface="+mn-ea"/>
              </a:rPr>
              <a:t> over hot column pushes wind outward</a:t>
            </a:r>
            <a:r>
              <a:rPr lang="en-US" sz="3200" dirty="0">
                <a:effectLst>
                  <a:outerShdw blurRad="38100" dist="38100" dir="2700000" algn="tl">
                    <a:srgbClr val="DDDDDD"/>
                  </a:outerShdw>
                </a:effectLst>
                <a:latin typeface="Times" charset="0"/>
                <a:ea typeface="+mn-ea"/>
              </a:rPr>
              <a:t> </a:t>
            </a:r>
          </a:p>
        </p:txBody>
      </p:sp>
      <p:pic>
        <p:nvPicPr>
          <p:cNvPr id="29703" name="Picture 11" descr="final">
            <a:extLst>
              <a:ext uri="{FF2B5EF4-FFF2-40B4-BE49-F238E27FC236}">
                <a16:creationId xmlns:a16="http://schemas.microsoft.com/office/drawing/2014/main" id="{19B1C104-39FB-F744-9C82-6D9906528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334000"/>
            <a:ext cx="34163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Text Box 12">
            <a:extLst>
              <a:ext uri="{FF2B5EF4-FFF2-40B4-BE49-F238E27FC236}">
                <a16:creationId xmlns:a16="http://schemas.microsoft.com/office/drawing/2014/main" id="{23D737E9-C15E-BF4F-B63A-C5953A2499A6}"/>
              </a:ext>
            </a:extLst>
          </p:cNvPr>
          <p:cNvSpPr txBox="1">
            <a:spLocks noChangeArrowheads="1"/>
          </p:cNvSpPr>
          <p:nvPr/>
        </p:nvSpPr>
        <p:spPr bwMode="auto">
          <a:xfrm>
            <a:off x="3124200" y="5816600"/>
            <a:ext cx="5410200" cy="8921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r" eaLnBrk="1" hangingPunct="1">
              <a:spcBef>
                <a:spcPct val="50000"/>
              </a:spcBef>
              <a:defRPr/>
            </a:pPr>
            <a:r>
              <a:rPr lang="en-US" sz="3200" b="1">
                <a:solidFill>
                  <a:srgbClr val="FF0000"/>
                </a:solidFill>
                <a:latin typeface="Times" pitchFamily="-84" charset="0"/>
              </a:rPr>
              <a:t>4. Surface pressure drops</a:t>
            </a:r>
            <a:r>
              <a:rPr lang="en-US" sz="3200" b="1">
                <a:solidFill>
                  <a:srgbClr val="FF0000"/>
                </a:solidFill>
                <a:effectLst>
                  <a:outerShdw blurRad="38100" dist="38100" dir="2700000" algn="tl">
                    <a:srgbClr val="C0C0C0"/>
                  </a:outerShdw>
                </a:effectLst>
                <a:latin typeface="Times" pitchFamily="-84" charset="0"/>
              </a:rPr>
              <a:t> </a:t>
            </a:r>
            <a:r>
              <a:rPr lang="en-US" sz="2000" b="1">
                <a:solidFill>
                  <a:srgbClr val="0000FF"/>
                </a:solidFill>
                <a:effectLst>
                  <a:outerShdw blurRad="38100" dist="38100" dir="2700000" algn="tl">
                    <a:srgbClr val="C0C0C0"/>
                  </a:outerShdw>
                </a:effectLst>
                <a:latin typeface="Times" pitchFamily="-84" charset="0"/>
              </a:rPr>
              <a:t>(remember, omega = Dp/Dt; Holton eq. 3.44)</a:t>
            </a:r>
            <a:endParaRPr lang="en-US" sz="3200" b="1">
              <a:solidFill>
                <a:srgbClr val="0000FF"/>
              </a:solidFill>
              <a:latin typeface="Times" pitchFamily="-84" charset="0"/>
            </a:endParaRPr>
          </a:p>
        </p:txBody>
      </p:sp>
      <p:pic>
        <p:nvPicPr>
          <p:cNvPr id="29705" name="Picture 17" descr="latex-image-1.pdf">
            <a:extLst>
              <a:ext uri="{FF2B5EF4-FFF2-40B4-BE49-F238E27FC236}">
                <a16:creationId xmlns:a16="http://schemas.microsoft.com/office/drawing/2014/main" id="{4E47DCBD-8F4E-0042-9A5C-7F3292DCB7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263" y="2971800"/>
            <a:ext cx="22431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9" descr="latex-image-1.pdf">
            <a:extLst>
              <a:ext uri="{FF2B5EF4-FFF2-40B4-BE49-F238E27FC236}">
                <a16:creationId xmlns:a16="http://schemas.microsoft.com/office/drawing/2014/main" id="{6FA9531E-9775-F840-93CC-5355CDBFBEE5}"/>
              </a:ext>
            </a:extLst>
          </p:cNvPr>
          <p:cNvPicPr>
            <a:picLocks noChangeAspect="1"/>
          </p:cNvPicPr>
          <p:nvPr/>
        </p:nvPicPr>
        <p:blipFill>
          <a:blip r:embed="rId5">
            <a:extLst>
              <a:ext uri="{28A0092B-C50C-407E-A947-70E740481C1C}">
                <a14:useLocalDpi xmlns:a14="http://schemas.microsoft.com/office/drawing/2010/main" val="0"/>
              </a:ext>
            </a:extLst>
          </a:blip>
          <a:srcRect r="14925"/>
          <a:stretch>
            <a:fillRect/>
          </a:stretch>
        </p:blipFill>
        <p:spPr bwMode="auto">
          <a:xfrm>
            <a:off x="609600" y="4232275"/>
            <a:ext cx="4343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20" descr="latex-image-1.pdf">
            <a:extLst>
              <a:ext uri="{FF2B5EF4-FFF2-40B4-BE49-F238E27FC236}">
                <a16:creationId xmlns:a16="http://schemas.microsoft.com/office/drawing/2014/main" id="{BD9B586D-5BAA-2B45-942B-E8773F43318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9588" y="1905000"/>
            <a:ext cx="3148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
            <a:extLst>
              <a:ext uri="{FF2B5EF4-FFF2-40B4-BE49-F238E27FC236}">
                <a16:creationId xmlns:a16="http://schemas.microsoft.com/office/drawing/2014/main" id="{1649F853-B42D-7E41-81F9-DA2903001D80}"/>
              </a:ext>
            </a:extLst>
          </p:cNvPr>
          <p:cNvGrpSpPr>
            <a:grpSpLocks/>
          </p:cNvGrpSpPr>
          <p:nvPr/>
        </p:nvGrpSpPr>
        <p:grpSpPr bwMode="auto">
          <a:xfrm>
            <a:off x="3810000" y="1752600"/>
            <a:ext cx="5257800" cy="1027113"/>
            <a:chOff x="3810000" y="1752600"/>
            <a:chExt cx="5257800" cy="1027331"/>
          </a:xfrm>
        </p:grpSpPr>
        <p:sp>
          <p:nvSpPr>
            <p:cNvPr id="10255" name="Text Box 15">
              <a:extLst>
                <a:ext uri="{FF2B5EF4-FFF2-40B4-BE49-F238E27FC236}">
                  <a16:creationId xmlns:a16="http://schemas.microsoft.com/office/drawing/2014/main" id="{8CFA4323-4AA3-7445-A082-B2B5C3D892EC}"/>
                </a:ext>
              </a:extLst>
            </p:cNvPr>
            <p:cNvSpPr txBox="1">
              <a:spLocks noChangeArrowheads="1"/>
            </p:cNvSpPr>
            <p:nvPr/>
          </p:nvSpPr>
          <p:spPr bwMode="auto">
            <a:xfrm>
              <a:off x="3810000" y="1752600"/>
              <a:ext cx="5257800" cy="584324"/>
            </a:xfrm>
            <a:prstGeom prst="rect">
              <a:avLst/>
            </a:prstGeom>
            <a:noFill/>
            <a:ln w="9525">
              <a:noFill/>
              <a:miter lim="800000"/>
              <a:headEnd/>
              <a:tailEnd/>
            </a:ln>
            <a:effectLst/>
          </p:spPr>
          <p:txBody>
            <a:bodyPr>
              <a:spAutoFit/>
            </a:bodyPr>
            <a:lstStyle>
              <a:lvl1pPr marL="514350" indent="-514350"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eaLnBrk="1" hangingPunct="1">
                <a:spcBef>
                  <a:spcPct val="50000"/>
                </a:spcBef>
                <a:buFontTx/>
                <a:buAutoNum type="arabicPeriod"/>
                <a:defRPr/>
              </a:pPr>
              <a:r>
                <a:rPr lang="en-US" sz="3200" b="1">
                  <a:solidFill>
                    <a:srgbClr val="FF0000"/>
                  </a:solidFill>
                  <a:effectLst>
                    <a:outerShdw blurRad="38100" dist="38100" dir="2700000" algn="tl">
                      <a:srgbClr val="C0C0C0"/>
                    </a:outerShdw>
                  </a:effectLst>
                  <a:latin typeface="Times" pitchFamily="-84" charset="0"/>
                </a:rPr>
                <a:t>J causes T to increase   </a:t>
              </a:r>
              <a:endParaRPr lang="en-US" sz="3200">
                <a:effectLst>
                  <a:outerShdw blurRad="38100" dist="38100" dir="2700000" algn="tl">
                    <a:srgbClr val="C0C0C0"/>
                  </a:outerShdw>
                </a:effectLst>
                <a:latin typeface="Times" pitchFamily="-84" charset="0"/>
              </a:endParaRPr>
            </a:p>
          </p:txBody>
        </p:sp>
        <p:sp>
          <p:nvSpPr>
            <p:cNvPr id="29712" name="TextBox 12">
              <a:extLst>
                <a:ext uri="{FF2B5EF4-FFF2-40B4-BE49-F238E27FC236}">
                  <a16:creationId xmlns:a16="http://schemas.microsoft.com/office/drawing/2014/main" id="{4D82A33E-8094-DE49-89BC-0C9A7E42A11D}"/>
                </a:ext>
              </a:extLst>
            </p:cNvPr>
            <p:cNvSpPr txBox="1">
              <a:spLocks noChangeArrowheads="1"/>
            </p:cNvSpPr>
            <p:nvPr/>
          </p:nvSpPr>
          <p:spPr bwMode="auto">
            <a:xfrm>
              <a:off x="3810000" y="2133600"/>
              <a:ext cx="464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FF"/>
                  </a:solidFill>
                  <a:latin typeface="Calibri" panose="020F0502020204030204" pitchFamily="34" charset="0"/>
                </a:rPr>
                <a:t>net change of T = </a:t>
              </a:r>
            </a:p>
            <a:p>
              <a:pPr algn="ctr" eaLnBrk="1" hangingPunct="1"/>
              <a:r>
                <a:rPr lang="en-US" altLang="en-US">
                  <a:solidFill>
                    <a:srgbClr val="0000FF"/>
                  </a:solidFill>
                  <a:latin typeface="Calibri" panose="020F0502020204030204" pitchFamily="34" charset="0"/>
                </a:rPr>
                <a:t>	amount of heat added/Cp </a:t>
              </a:r>
            </a:p>
          </p:txBody>
        </p:sp>
      </p:grpSp>
      <p:sp>
        <p:nvSpPr>
          <p:cNvPr id="14" name="Rectangle 13">
            <a:extLst>
              <a:ext uri="{FF2B5EF4-FFF2-40B4-BE49-F238E27FC236}">
                <a16:creationId xmlns:a16="http://schemas.microsoft.com/office/drawing/2014/main" id="{F9190C74-D895-7440-8446-6281943B1C23}"/>
              </a:ext>
            </a:extLst>
          </p:cNvPr>
          <p:cNvSpPr>
            <a:spLocks noChangeArrowheads="1"/>
          </p:cNvSpPr>
          <p:nvPr/>
        </p:nvSpPr>
        <p:spPr bwMode="auto">
          <a:xfrm>
            <a:off x="1295400" y="1905000"/>
            <a:ext cx="1143000" cy="8382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Calibri" panose="020F0502020204030204" pitchFamily="34" charset="0"/>
            </a:endParaRPr>
          </a:p>
        </p:txBody>
      </p:sp>
      <p:sp>
        <p:nvSpPr>
          <p:cNvPr id="15" name="Rectangle 14">
            <a:extLst>
              <a:ext uri="{FF2B5EF4-FFF2-40B4-BE49-F238E27FC236}">
                <a16:creationId xmlns:a16="http://schemas.microsoft.com/office/drawing/2014/main" id="{2E30AB97-10DB-9B45-93DA-204633A976D7}"/>
              </a:ext>
            </a:extLst>
          </p:cNvPr>
          <p:cNvSpPr>
            <a:spLocks noChangeArrowheads="1"/>
          </p:cNvSpPr>
          <p:nvPr/>
        </p:nvSpPr>
        <p:spPr bwMode="auto">
          <a:xfrm>
            <a:off x="2057400" y="4267200"/>
            <a:ext cx="1676400" cy="8382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50" grpId="0"/>
      <p:bldP spid="10252" grpId="0"/>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6A47E04F-EA06-BC49-A388-C72538101901}"/>
              </a:ext>
            </a:extLst>
          </p:cNvPr>
          <p:cNvSpPr txBox="1">
            <a:spLocks noChangeArrowheads="1"/>
          </p:cNvSpPr>
          <p:nvPr/>
        </p:nvSpPr>
        <p:spPr bwMode="auto">
          <a:xfrm>
            <a:off x="1812925" y="13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solidFill>
                <a:srgbClr val="D01EB7"/>
              </a:solidFill>
              <a:latin typeface="Times" pitchFamily="2" charset="0"/>
            </a:endParaRPr>
          </a:p>
        </p:txBody>
      </p:sp>
      <p:sp>
        <p:nvSpPr>
          <p:cNvPr id="30723" name="Text Box 3">
            <a:extLst>
              <a:ext uri="{FF2B5EF4-FFF2-40B4-BE49-F238E27FC236}">
                <a16:creationId xmlns:a16="http://schemas.microsoft.com/office/drawing/2014/main" id="{8EBA605C-973F-3B43-AEE6-821A289EE9F3}"/>
              </a:ext>
            </a:extLst>
          </p:cNvPr>
          <p:cNvSpPr txBox="1">
            <a:spLocks noChangeArrowheads="1"/>
          </p:cNvSpPr>
          <p:nvPr/>
        </p:nvSpPr>
        <p:spPr bwMode="auto">
          <a:xfrm>
            <a:off x="2422525" y="51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pitchFamily="2" charset="0"/>
            </a:endParaRPr>
          </a:p>
        </p:txBody>
      </p:sp>
      <p:sp>
        <p:nvSpPr>
          <p:cNvPr id="10250" name="Text Box 10">
            <a:extLst>
              <a:ext uri="{FF2B5EF4-FFF2-40B4-BE49-F238E27FC236}">
                <a16:creationId xmlns:a16="http://schemas.microsoft.com/office/drawing/2014/main" id="{D17A34BA-50AD-B84B-BC78-88E06047B686}"/>
              </a:ext>
            </a:extLst>
          </p:cNvPr>
          <p:cNvSpPr txBox="1">
            <a:spLocks noChangeArrowheads="1"/>
          </p:cNvSpPr>
          <p:nvPr/>
        </p:nvSpPr>
        <p:spPr bwMode="auto">
          <a:xfrm>
            <a:off x="5181600" y="2001838"/>
            <a:ext cx="3429000" cy="1570037"/>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b="1">
                <a:solidFill>
                  <a:srgbClr val="FF0000"/>
                </a:solidFill>
                <a:effectLst>
                  <a:outerShdw blurRad="38100" dist="38100" dir="2700000" algn="tl">
                    <a:srgbClr val="DDDDDD"/>
                  </a:outerShdw>
                </a:effectLst>
                <a:latin typeface="Times" charset="0"/>
                <a:ea typeface="+mn-ea"/>
              </a:rPr>
              <a:t>5. Low </a:t>
            </a:r>
            <a:r>
              <a:rPr lang="en-US" sz="3200" b="1">
                <a:solidFill>
                  <a:srgbClr val="FF0000"/>
                </a:solidFill>
                <a:effectLst>
                  <a:outerShdw blurRad="38100" dist="38100" dir="2700000" algn="tl">
                    <a:srgbClr val="DDDDDD"/>
                  </a:outerShdw>
                </a:effectLst>
                <a:latin typeface="Symbol" charset="2"/>
                <a:ea typeface="+mn-ea"/>
                <a:sym typeface="Symbol" charset="2"/>
              </a:rPr>
              <a:t>F</a:t>
            </a:r>
            <a:r>
              <a:rPr lang="en-US" sz="3200" b="1">
                <a:solidFill>
                  <a:srgbClr val="FF0000"/>
                </a:solidFill>
                <a:effectLst>
                  <a:outerShdw blurRad="38100" dist="38100" dir="2700000" algn="tl">
                    <a:srgbClr val="DDDDDD"/>
                  </a:outerShdw>
                </a:effectLst>
                <a:latin typeface="Times" charset="0"/>
                <a:ea typeface="+mn-ea"/>
              </a:rPr>
              <a:t> under hot column pulls wind inward</a:t>
            </a:r>
            <a:r>
              <a:rPr lang="en-US" sz="3200">
                <a:effectLst>
                  <a:outerShdw blurRad="38100" dist="38100" dir="2700000" algn="tl">
                    <a:srgbClr val="DDDDDD"/>
                  </a:outerShdw>
                </a:effectLst>
                <a:latin typeface="Times" charset="0"/>
                <a:ea typeface="+mn-ea"/>
              </a:rPr>
              <a:t> </a:t>
            </a:r>
          </a:p>
        </p:txBody>
      </p:sp>
      <p:pic>
        <p:nvPicPr>
          <p:cNvPr id="30725" name="Picture 11" descr="final">
            <a:extLst>
              <a:ext uri="{FF2B5EF4-FFF2-40B4-BE49-F238E27FC236}">
                <a16:creationId xmlns:a16="http://schemas.microsoft.com/office/drawing/2014/main" id="{E280FF80-59A3-9840-8950-4992EB61D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51200"/>
            <a:ext cx="34163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Text Box 12">
            <a:extLst>
              <a:ext uri="{FF2B5EF4-FFF2-40B4-BE49-F238E27FC236}">
                <a16:creationId xmlns:a16="http://schemas.microsoft.com/office/drawing/2014/main" id="{4098F682-9DAA-8F46-91EB-B435BA18B65C}"/>
              </a:ext>
            </a:extLst>
          </p:cNvPr>
          <p:cNvSpPr txBox="1">
            <a:spLocks noChangeArrowheads="1"/>
          </p:cNvSpPr>
          <p:nvPr/>
        </p:nvSpPr>
        <p:spPr bwMode="auto">
          <a:xfrm>
            <a:off x="3276600" y="3657600"/>
            <a:ext cx="5105400" cy="584200"/>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r" eaLnBrk="1" hangingPunct="1">
              <a:spcBef>
                <a:spcPct val="50000"/>
              </a:spcBef>
              <a:defRPr/>
            </a:pPr>
            <a:r>
              <a:rPr lang="en-US" sz="3200" b="1">
                <a:solidFill>
                  <a:srgbClr val="FF0000"/>
                </a:solidFill>
                <a:latin typeface="Times" pitchFamily="-84" charset="0"/>
              </a:rPr>
              <a:t>6. Hot air rises (finally!)</a:t>
            </a:r>
            <a:endParaRPr lang="en-US" sz="3200" b="1">
              <a:solidFill>
                <a:srgbClr val="FF0000"/>
              </a:solidFill>
              <a:effectLst>
                <a:outerShdw blurRad="38100" dist="38100" dir="2700000" algn="tl">
                  <a:srgbClr val="C0C0C0"/>
                </a:outerShdw>
              </a:effectLst>
              <a:latin typeface="Times" pitchFamily="-84" charset="0"/>
            </a:endParaRPr>
          </a:p>
        </p:txBody>
      </p:sp>
      <p:pic>
        <p:nvPicPr>
          <p:cNvPr id="30727" name="Picture 19" descr="latex-image-1.pdf">
            <a:extLst>
              <a:ext uri="{FF2B5EF4-FFF2-40B4-BE49-F238E27FC236}">
                <a16:creationId xmlns:a16="http://schemas.microsoft.com/office/drawing/2014/main" id="{8368C253-67D8-8146-9337-7337047FDA66}"/>
              </a:ext>
            </a:extLst>
          </p:cNvPr>
          <p:cNvPicPr>
            <a:picLocks noChangeAspect="1"/>
          </p:cNvPicPr>
          <p:nvPr/>
        </p:nvPicPr>
        <p:blipFill>
          <a:blip r:embed="rId4">
            <a:extLst>
              <a:ext uri="{28A0092B-C50C-407E-A947-70E740481C1C}">
                <a14:useLocalDpi xmlns:a14="http://schemas.microsoft.com/office/drawing/2010/main" val="0"/>
              </a:ext>
            </a:extLst>
          </a:blip>
          <a:srcRect r="14925"/>
          <a:stretch>
            <a:fillRect/>
          </a:stretch>
        </p:blipFill>
        <p:spPr bwMode="auto">
          <a:xfrm>
            <a:off x="457200" y="1920875"/>
            <a:ext cx="4343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
            <a:extLst>
              <a:ext uri="{FF2B5EF4-FFF2-40B4-BE49-F238E27FC236}">
                <a16:creationId xmlns:a16="http://schemas.microsoft.com/office/drawing/2014/main" id="{1A12D4E0-15DF-0246-AE82-F52A82693155}"/>
              </a:ext>
            </a:extLst>
          </p:cNvPr>
          <p:cNvSpPr txBox="1">
            <a:spLocks noChangeArrowheads="1"/>
          </p:cNvSpPr>
          <p:nvPr/>
        </p:nvSpPr>
        <p:spPr bwMode="auto">
          <a:xfrm>
            <a:off x="4724400" y="4678363"/>
            <a:ext cx="4419600" cy="2062162"/>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ctr" eaLnBrk="1" hangingPunct="1">
              <a:spcBef>
                <a:spcPct val="50000"/>
              </a:spcBef>
              <a:defRPr/>
            </a:pPr>
            <a:r>
              <a:rPr lang="en-US" sz="3200" b="1">
                <a:solidFill>
                  <a:srgbClr val="FF0000"/>
                </a:solidFill>
                <a:effectLst>
                  <a:outerShdw blurRad="38100" dist="38100" dir="2700000" algn="tl">
                    <a:srgbClr val="C0C0C0"/>
                  </a:outerShdw>
                </a:effectLst>
                <a:latin typeface="Times" pitchFamily="-84" charset="0"/>
              </a:rPr>
              <a:t>7. Coriolis force turns inflowing and outflowing air to make round-and-round flow</a:t>
            </a:r>
            <a:endParaRPr lang="en-US" sz="3200">
              <a:effectLst>
                <a:outerShdw blurRad="38100" dist="38100" dir="2700000" algn="tl">
                  <a:srgbClr val="C0C0C0"/>
                </a:outerShdw>
              </a:effectLst>
              <a:latin typeface="Times" pitchFamily="-84" charset="0"/>
            </a:endParaRPr>
          </a:p>
        </p:txBody>
      </p:sp>
      <p:pic>
        <p:nvPicPr>
          <p:cNvPr id="30729" name="Picture 13" descr="latex-image-1.pdf">
            <a:extLst>
              <a:ext uri="{FF2B5EF4-FFF2-40B4-BE49-F238E27FC236}">
                <a16:creationId xmlns:a16="http://schemas.microsoft.com/office/drawing/2014/main" id="{F4BB2E32-7921-B442-9E84-309FC0D108AA}"/>
              </a:ext>
            </a:extLst>
          </p:cNvPr>
          <p:cNvPicPr>
            <a:picLocks noChangeAspect="1"/>
          </p:cNvPicPr>
          <p:nvPr/>
        </p:nvPicPr>
        <p:blipFill>
          <a:blip r:embed="rId5">
            <a:extLst>
              <a:ext uri="{28A0092B-C50C-407E-A947-70E740481C1C}">
                <a14:useLocalDpi xmlns:a14="http://schemas.microsoft.com/office/drawing/2010/main" val="0"/>
              </a:ext>
            </a:extLst>
          </a:blip>
          <a:srcRect r="14925"/>
          <a:stretch>
            <a:fillRect/>
          </a:stretch>
        </p:blipFill>
        <p:spPr bwMode="auto">
          <a:xfrm>
            <a:off x="304800" y="4795838"/>
            <a:ext cx="4343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Rectangle 10">
            <a:extLst>
              <a:ext uri="{FF2B5EF4-FFF2-40B4-BE49-F238E27FC236}">
                <a16:creationId xmlns:a16="http://schemas.microsoft.com/office/drawing/2014/main" id="{F842E5E0-B60F-2147-9312-867F69C5F3A1}"/>
              </a:ext>
            </a:extLst>
          </p:cNvPr>
          <p:cNvSpPr>
            <a:spLocks noChangeArrowheads="1"/>
          </p:cNvSpPr>
          <p:nvPr/>
        </p:nvSpPr>
        <p:spPr bwMode="auto">
          <a:xfrm>
            <a:off x="1981200" y="1905000"/>
            <a:ext cx="1447800" cy="8382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Calibri" panose="020F0502020204030204" pitchFamily="34" charset="0"/>
            </a:endParaRPr>
          </a:p>
        </p:txBody>
      </p:sp>
      <p:sp>
        <p:nvSpPr>
          <p:cNvPr id="30731" name="TextBox 11">
            <a:extLst>
              <a:ext uri="{FF2B5EF4-FFF2-40B4-BE49-F238E27FC236}">
                <a16:creationId xmlns:a16="http://schemas.microsoft.com/office/drawing/2014/main" id="{EAFB7A0A-DAD7-C64C-B188-552B0CED546D}"/>
              </a:ext>
            </a:extLst>
          </p:cNvPr>
          <p:cNvSpPr txBox="1">
            <a:spLocks noChangeArrowheads="1"/>
          </p:cNvSpPr>
          <p:nvPr/>
        </p:nvSpPr>
        <p:spPr bwMode="auto">
          <a:xfrm>
            <a:off x="4800600" y="40386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FF"/>
                </a:solidFill>
                <a:latin typeface="Symbol" pitchFamily="2" charset="2"/>
              </a:rPr>
              <a:t>w</a:t>
            </a:r>
            <a:r>
              <a:rPr lang="en-US" altLang="en-US">
                <a:solidFill>
                  <a:srgbClr val="0000FF"/>
                </a:solidFill>
                <a:latin typeface="Calibri" panose="020F0502020204030204" pitchFamily="34" charset="0"/>
              </a:rPr>
              <a:t> =~  </a:t>
            </a:r>
            <a:r>
              <a:rPr lang="en-US" altLang="en-US">
                <a:solidFill>
                  <a:srgbClr val="0000FF"/>
                </a:solidFill>
                <a:latin typeface="Symbol" pitchFamily="2" charset="2"/>
              </a:rPr>
              <a:t>r</a:t>
            </a:r>
            <a:r>
              <a:rPr lang="en-US" altLang="en-US">
                <a:solidFill>
                  <a:srgbClr val="0000FF"/>
                </a:solidFill>
                <a:latin typeface="Calibri" panose="020F0502020204030204" pitchFamily="34" charset="0"/>
              </a:rPr>
              <a:t>gw</a:t>
            </a:r>
          </a:p>
        </p:txBody>
      </p:sp>
      <p:sp>
        <p:nvSpPr>
          <p:cNvPr id="30732" name="Rectangle 13">
            <a:extLst>
              <a:ext uri="{FF2B5EF4-FFF2-40B4-BE49-F238E27FC236}">
                <a16:creationId xmlns:a16="http://schemas.microsoft.com/office/drawing/2014/main" id="{ED495843-6D1D-FB40-91F2-6963D5F4EFE3}"/>
              </a:ext>
            </a:extLst>
          </p:cNvPr>
          <p:cNvSpPr>
            <a:spLocks noChangeArrowheads="1"/>
          </p:cNvSpPr>
          <p:nvPr/>
        </p:nvSpPr>
        <p:spPr bwMode="auto">
          <a:xfrm>
            <a:off x="3429000" y="4800600"/>
            <a:ext cx="1447800" cy="8382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Calibri" panose="020F0502020204030204" pitchFamily="34" charset="0"/>
            </a:endParaRPr>
          </a:p>
        </p:txBody>
      </p:sp>
      <p:sp>
        <p:nvSpPr>
          <p:cNvPr id="30733" name="Text Box 4">
            <a:extLst>
              <a:ext uri="{FF2B5EF4-FFF2-40B4-BE49-F238E27FC236}">
                <a16:creationId xmlns:a16="http://schemas.microsoft.com/office/drawing/2014/main" id="{0705A1F5-F0BD-3644-A9BA-610E9489447F}"/>
              </a:ext>
            </a:extLst>
          </p:cNvPr>
          <p:cNvSpPr txBox="1">
            <a:spLocks noChangeArrowheads="1"/>
          </p:cNvSpPr>
          <p:nvPr/>
        </p:nvSpPr>
        <p:spPr bwMode="auto">
          <a:xfrm>
            <a:off x="381000" y="76200"/>
            <a:ext cx="8261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0000"/>
                </a:solidFill>
                <a:latin typeface="Times" pitchFamily="2" charset="0"/>
              </a:rPr>
              <a:t>HW: use The Primitive Equations to compute how a local heating J drives flow in an initially motionless atmosphere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ackerman-06-22">
            <a:extLst>
              <a:ext uri="{FF2B5EF4-FFF2-40B4-BE49-F238E27FC236}">
                <a16:creationId xmlns:a16="http://schemas.microsoft.com/office/drawing/2014/main" id="{9D720E88-B34F-FC46-B0FA-D81703FC8A97}"/>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l="56081"/>
          <a:stretch>
            <a:fillRect/>
          </a:stretch>
        </p:blipFill>
        <p:spPr bwMode="auto">
          <a:xfrm>
            <a:off x="2286000" y="14478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3">
            <a:extLst>
              <a:ext uri="{FF2B5EF4-FFF2-40B4-BE49-F238E27FC236}">
                <a16:creationId xmlns:a16="http://schemas.microsoft.com/office/drawing/2014/main" id="{676A6C5C-50E5-4F42-8958-133195B3667C}"/>
              </a:ext>
            </a:extLst>
          </p:cNvPr>
          <p:cNvSpPr txBox="1">
            <a:spLocks noChangeArrowheads="1"/>
          </p:cNvSpPr>
          <p:nvPr/>
        </p:nvSpPr>
        <p:spPr bwMode="auto">
          <a:xfrm>
            <a:off x="0" y="762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b="1">
                <a:solidFill>
                  <a:srgbClr val="000000"/>
                </a:solidFill>
                <a:latin typeface="Tahoma" panose="020B0604030504040204" pitchFamily="34" charset="0"/>
              </a:rPr>
              <a:t>How heated air rises and a warm core vortex develops: the Primitive Equation view. 7 logical steps</a:t>
            </a:r>
          </a:p>
        </p:txBody>
      </p:sp>
      <p:sp>
        <p:nvSpPr>
          <p:cNvPr id="9" name="Right Arrow 8">
            <a:extLst>
              <a:ext uri="{FF2B5EF4-FFF2-40B4-BE49-F238E27FC236}">
                <a16:creationId xmlns:a16="http://schemas.microsoft.com/office/drawing/2014/main" id="{B5CEECFF-94F8-9B43-88A0-B71762C8850E}"/>
              </a:ext>
            </a:extLst>
          </p:cNvPr>
          <p:cNvSpPr>
            <a:spLocks noChangeArrowheads="1"/>
          </p:cNvSpPr>
          <p:nvPr/>
        </p:nvSpPr>
        <p:spPr bwMode="auto">
          <a:xfrm>
            <a:off x="6324600" y="1143000"/>
            <a:ext cx="2209800" cy="1447800"/>
          </a:xfrm>
          <a:prstGeom prst="rightArrow">
            <a:avLst>
              <a:gd name="adj1" fmla="val 50000"/>
              <a:gd name="adj2" fmla="val 49994"/>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a:solidFill>
                  <a:srgbClr val="000000"/>
                </a:solidFill>
              </a:rPr>
              <a:t>2. Air accelerates </a:t>
            </a:r>
          </a:p>
          <a:p>
            <a:pPr defTabSz="914400"/>
            <a:r>
              <a:rPr lang="en-US" altLang="en-US" sz="2000">
                <a:solidFill>
                  <a:srgbClr val="000000"/>
                </a:solidFill>
              </a:rPr>
              <a:t>due to PGF</a:t>
            </a:r>
          </a:p>
        </p:txBody>
      </p:sp>
      <p:sp>
        <p:nvSpPr>
          <p:cNvPr id="17413" name="TextBox 9">
            <a:extLst>
              <a:ext uri="{FF2B5EF4-FFF2-40B4-BE49-F238E27FC236}">
                <a16:creationId xmlns:a16="http://schemas.microsoft.com/office/drawing/2014/main" id="{0BEB3F9F-5DCE-E441-939B-4DFEA7B94066}"/>
              </a:ext>
            </a:extLst>
          </p:cNvPr>
          <p:cNvSpPr txBox="1">
            <a:spLocks noChangeArrowheads="1"/>
          </p:cNvSpPr>
          <p:nvPr/>
        </p:nvSpPr>
        <p:spPr bwMode="auto">
          <a:xfrm>
            <a:off x="1951038" y="2209800"/>
            <a:ext cx="15541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a:solidFill>
                  <a:srgbClr val="FF0000"/>
                </a:solidFill>
              </a:rPr>
              <a:t>1. 200 mb</a:t>
            </a:r>
          </a:p>
          <a:p>
            <a:pPr defTabSz="914400"/>
            <a:r>
              <a:rPr lang="en-US" altLang="en-US" sz="2400">
                <a:solidFill>
                  <a:srgbClr val="FF0000"/>
                </a:solidFill>
              </a:rPr>
              <a:t>surface</a:t>
            </a:r>
          </a:p>
          <a:p>
            <a:pPr defTabSz="914400"/>
            <a:r>
              <a:rPr lang="en-US" altLang="en-US" sz="2400">
                <a:solidFill>
                  <a:srgbClr val="FF0000"/>
                </a:solidFill>
              </a:rPr>
              <a:t>bulges</a:t>
            </a:r>
          </a:p>
          <a:p>
            <a:pPr defTabSz="914400"/>
            <a:r>
              <a:rPr lang="en-US" altLang="en-US" sz="2400">
                <a:solidFill>
                  <a:srgbClr val="FF0000"/>
                </a:solidFill>
              </a:rPr>
              <a:t>upward</a:t>
            </a:r>
          </a:p>
        </p:txBody>
      </p:sp>
      <p:cxnSp>
        <p:nvCxnSpPr>
          <p:cNvPr id="31750" name="Straight Connector 11">
            <a:extLst>
              <a:ext uri="{FF2B5EF4-FFF2-40B4-BE49-F238E27FC236}">
                <a16:creationId xmlns:a16="http://schemas.microsoft.com/office/drawing/2014/main" id="{B739738C-6599-B54A-BB5A-29EAC07AC7C2}"/>
              </a:ext>
            </a:extLst>
          </p:cNvPr>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14" name="TextBox 13">
            <a:extLst>
              <a:ext uri="{FF2B5EF4-FFF2-40B4-BE49-F238E27FC236}">
                <a16:creationId xmlns:a16="http://schemas.microsoft.com/office/drawing/2014/main" id="{B7FAB291-100C-934D-8862-93DADDB1C2DA}"/>
              </a:ext>
            </a:extLst>
          </p:cNvPr>
          <p:cNvSpPr txBox="1"/>
          <p:nvPr/>
        </p:nvSpPr>
        <p:spPr>
          <a:xfrm>
            <a:off x="533400" y="838200"/>
            <a:ext cx="6858000" cy="830997"/>
          </a:xfrm>
          <a:prstGeom prst="rect">
            <a:avLst/>
          </a:prstGeom>
          <a:noFill/>
        </p:spPr>
        <p:txBody>
          <a:bodyPr>
            <a:spAutoFit/>
          </a:bodyPr>
          <a:lstStyle/>
          <a:p>
            <a:pPr defTabSz="914400" eaLnBrk="0" hangingPunct="0">
              <a:defRPr/>
            </a:pPr>
            <a:r>
              <a:rPr lang="en-US" sz="2400" b="1" dirty="0">
                <a:ln>
                  <a:solidFill>
                    <a:srgbClr val="000000"/>
                  </a:solidFill>
                </a:ln>
                <a:solidFill>
                  <a:srgbClr val="FF0000"/>
                </a:solidFill>
                <a:latin typeface="Tahoma" pitchFamily="-65" charset="0"/>
                <a:ea typeface="+mn-ea"/>
              </a:rPr>
              <a:t>1. Warmed </a:t>
            </a:r>
            <a:r>
              <a:rPr lang="en-US" sz="2400" dirty="0">
                <a:solidFill>
                  <a:srgbClr val="000000"/>
                </a:solidFill>
                <a:latin typeface="Tahoma" pitchFamily="-65" charset="0"/>
                <a:ea typeface="+mn-ea"/>
              </a:rPr>
              <a:t>column of air gets </a:t>
            </a:r>
            <a:r>
              <a:rPr lang="en-US" sz="2400" b="1" dirty="0">
                <a:solidFill>
                  <a:srgbClr val="000000"/>
                </a:solidFill>
                <a:latin typeface="Tahoma" pitchFamily="-65" charset="0"/>
                <a:ea typeface="+mn-ea"/>
              </a:rPr>
              <a:t>thicker</a:t>
            </a:r>
          </a:p>
          <a:p>
            <a:pPr defTabSz="914400" eaLnBrk="0" hangingPunct="0">
              <a:defRPr/>
            </a:pPr>
            <a:endParaRPr lang="en-US" sz="2400" dirty="0">
              <a:solidFill>
                <a:srgbClr val="000000"/>
              </a:solidFill>
              <a:latin typeface="Tahoma" pitchFamily="-65" charset="0"/>
              <a:ea typeface="+mn-ea"/>
            </a:endParaRPr>
          </a:p>
        </p:txBody>
      </p:sp>
      <p:sp>
        <p:nvSpPr>
          <p:cNvPr id="31752" name="Rectangle 9">
            <a:extLst>
              <a:ext uri="{FF2B5EF4-FFF2-40B4-BE49-F238E27FC236}">
                <a16:creationId xmlns:a16="http://schemas.microsoft.com/office/drawing/2014/main" id="{06A65EFF-666B-7442-9D5A-B0B45E8679FC}"/>
              </a:ext>
            </a:extLst>
          </p:cNvPr>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endParaRPr lang="en-US" altLang="en-US" sz="2400">
              <a:solidFill>
                <a:srgbClr val="000000"/>
              </a:solidFill>
            </a:endParaRPr>
          </a:p>
          <a:p>
            <a:pPr algn="ctr" defTabSz="914400"/>
            <a:r>
              <a:rPr lang="en-US" altLang="en-US" sz="2400">
                <a:solidFill>
                  <a:srgbClr val="000000"/>
                </a:solidFill>
              </a:rPr>
              <a:t>0. Heating (maybe latent heating by condensation in a patch</a:t>
            </a:r>
          </a:p>
          <a:p>
            <a:pPr algn="ctr" defTabSz="914400"/>
            <a:r>
              <a:rPr lang="en-US" altLang="en-US" sz="2400">
                <a:solidFill>
                  <a:srgbClr val="000000"/>
                </a:solidFill>
              </a:rPr>
              <a:t>of convection over warm water someplace)</a:t>
            </a:r>
          </a:p>
        </p:txBody>
      </p:sp>
      <p:sp>
        <p:nvSpPr>
          <p:cNvPr id="10" name="Right Arrow 9">
            <a:extLst>
              <a:ext uri="{FF2B5EF4-FFF2-40B4-BE49-F238E27FC236}">
                <a16:creationId xmlns:a16="http://schemas.microsoft.com/office/drawing/2014/main" id="{7B85709F-5F23-CC4B-87E5-275463B579C5}"/>
              </a:ext>
            </a:extLst>
          </p:cNvPr>
          <p:cNvSpPr>
            <a:spLocks noChangeArrowheads="1"/>
          </p:cNvSpPr>
          <p:nvPr/>
        </p:nvSpPr>
        <p:spPr bwMode="auto">
          <a:xfrm flipH="1">
            <a:off x="304800" y="1143000"/>
            <a:ext cx="2286000" cy="1447800"/>
          </a:xfrm>
          <a:prstGeom prst="rightArrow">
            <a:avLst>
              <a:gd name="adj1" fmla="val 50000"/>
              <a:gd name="adj2" fmla="val 49993"/>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a:solidFill>
                  <a:srgbClr val="000000"/>
                </a:solidFill>
              </a:rPr>
              <a:t>2. Air accelerates </a:t>
            </a:r>
          </a:p>
          <a:p>
            <a:pPr defTabSz="914400"/>
            <a:r>
              <a:rPr lang="en-US" altLang="en-US" sz="2000">
                <a:solidFill>
                  <a:srgbClr val="000000"/>
                </a:solidFill>
              </a:rPr>
              <a:t>due to PGF</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13"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ckerman-06-22">
            <a:extLst>
              <a:ext uri="{FF2B5EF4-FFF2-40B4-BE49-F238E27FC236}">
                <a16:creationId xmlns:a16="http://schemas.microsoft.com/office/drawing/2014/main" id="{1F91E3C3-8FFA-4C43-BB2F-0D794DA5C2A1}"/>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l="56081"/>
          <a:stretch>
            <a:fillRect/>
          </a:stretch>
        </p:blipFill>
        <p:spPr bwMode="auto">
          <a:xfrm>
            <a:off x="2362200" y="1447800"/>
            <a:ext cx="4114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ight Arrow 8">
            <a:extLst>
              <a:ext uri="{FF2B5EF4-FFF2-40B4-BE49-F238E27FC236}">
                <a16:creationId xmlns:a16="http://schemas.microsoft.com/office/drawing/2014/main" id="{BCCBF42D-054E-6645-8D42-6F4E8BE5FBA6}"/>
              </a:ext>
            </a:extLst>
          </p:cNvPr>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b="1">
                <a:solidFill>
                  <a:srgbClr val="000000"/>
                </a:solidFill>
              </a:rPr>
              <a:t>3.</a:t>
            </a:r>
            <a:r>
              <a:rPr lang="en-US" altLang="en-US" sz="2000">
                <a:solidFill>
                  <a:srgbClr val="000000"/>
                </a:solidFill>
              </a:rPr>
              <a:t> Mass removed</a:t>
            </a:r>
          </a:p>
          <a:p>
            <a:pPr defTabSz="914400"/>
            <a:r>
              <a:rPr lang="en-US" altLang="en-US" sz="2000">
                <a:solidFill>
                  <a:srgbClr val="000000"/>
                </a:solidFill>
              </a:rPr>
              <a:t>from column</a:t>
            </a:r>
          </a:p>
        </p:txBody>
      </p:sp>
      <p:cxnSp>
        <p:nvCxnSpPr>
          <p:cNvPr id="32772" name="Straight Connector 11">
            <a:extLst>
              <a:ext uri="{FF2B5EF4-FFF2-40B4-BE49-F238E27FC236}">
                <a16:creationId xmlns:a16="http://schemas.microsoft.com/office/drawing/2014/main" id="{644E195B-7A62-6649-BA53-5168FA957020}"/>
              </a:ext>
            </a:extLst>
          </p:cNvPr>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14" name="TextBox 13">
            <a:extLst>
              <a:ext uri="{FF2B5EF4-FFF2-40B4-BE49-F238E27FC236}">
                <a16:creationId xmlns:a16="http://schemas.microsoft.com/office/drawing/2014/main" id="{B42F7703-4689-D441-8FD0-4246976C08BB}"/>
              </a:ext>
            </a:extLst>
          </p:cNvPr>
          <p:cNvSpPr txBox="1"/>
          <p:nvPr/>
        </p:nvSpPr>
        <p:spPr>
          <a:xfrm>
            <a:off x="533400" y="838200"/>
            <a:ext cx="7391400" cy="461665"/>
          </a:xfrm>
          <a:prstGeom prst="rect">
            <a:avLst/>
          </a:prstGeom>
          <a:noFill/>
        </p:spPr>
        <p:txBody>
          <a:bodyPr>
            <a:spAutoFit/>
          </a:bodyPr>
          <a:lstStyle/>
          <a:p>
            <a:pPr defTabSz="914400" eaLnBrk="0" hangingPunct="0">
              <a:defRPr/>
            </a:pPr>
            <a:r>
              <a:rPr lang="en-US" sz="2400" b="1" dirty="0">
                <a:ln>
                  <a:solidFill>
                    <a:srgbClr val="000000"/>
                  </a:solidFill>
                </a:ln>
                <a:solidFill>
                  <a:srgbClr val="FF0000"/>
                </a:solidFill>
                <a:latin typeface="Tahoma" pitchFamily="-65" charset="0"/>
                <a:ea typeface="+mn-ea"/>
              </a:rPr>
              <a:t>3. Mass removal and 4. surface pressure drop</a:t>
            </a:r>
          </a:p>
        </p:txBody>
      </p:sp>
      <p:sp>
        <p:nvSpPr>
          <p:cNvPr id="32774" name="Rectangle 9">
            <a:extLst>
              <a:ext uri="{FF2B5EF4-FFF2-40B4-BE49-F238E27FC236}">
                <a16:creationId xmlns:a16="http://schemas.microsoft.com/office/drawing/2014/main" id="{21F95FAE-D46A-724E-B801-82EA0CD904E1}"/>
              </a:ext>
            </a:extLst>
          </p:cNvPr>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endParaRPr lang="en-US" altLang="en-US" sz="2400">
              <a:solidFill>
                <a:srgbClr val="000000"/>
              </a:solidFill>
            </a:endParaRPr>
          </a:p>
        </p:txBody>
      </p:sp>
      <p:sp>
        <p:nvSpPr>
          <p:cNvPr id="32775" name="Right Arrow 14">
            <a:extLst>
              <a:ext uri="{FF2B5EF4-FFF2-40B4-BE49-F238E27FC236}">
                <a16:creationId xmlns:a16="http://schemas.microsoft.com/office/drawing/2014/main" id="{E83210BC-94C6-6449-A91E-5C75C226E795}"/>
              </a:ext>
            </a:extLst>
          </p:cNvPr>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b="1">
                <a:solidFill>
                  <a:srgbClr val="000000"/>
                </a:solidFill>
              </a:rPr>
              <a:t>3.</a:t>
            </a:r>
            <a:r>
              <a:rPr lang="en-US" altLang="en-US" sz="2000">
                <a:solidFill>
                  <a:srgbClr val="000000"/>
                </a:solidFill>
              </a:rPr>
              <a:t> Mass removed</a:t>
            </a:r>
          </a:p>
          <a:p>
            <a:pPr defTabSz="914400"/>
            <a:r>
              <a:rPr lang="en-US" altLang="en-US" sz="2000">
                <a:solidFill>
                  <a:srgbClr val="000000"/>
                </a:solidFill>
              </a:rPr>
              <a:t>from column</a:t>
            </a:r>
          </a:p>
        </p:txBody>
      </p:sp>
      <p:cxnSp>
        <p:nvCxnSpPr>
          <p:cNvPr id="16" name="Curved Connector 15">
            <a:extLst>
              <a:ext uri="{FF2B5EF4-FFF2-40B4-BE49-F238E27FC236}">
                <a16:creationId xmlns:a16="http://schemas.microsoft.com/office/drawing/2014/main" id="{7F80EBF0-A37A-A843-953E-1D646A9B1DBE}"/>
              </a:ext>
            </a:extLst>
          </p:cNvPr>
          <p:cNvCxnSpPr>
            <a:cxnSpLocks noChangeShapeType="1"/>
          </p:cNvCxnSpPr>
          <p:nvPr/>
        </p:nvCxnSpPr>
        <p:spPr bwMode="auto">
          <a:xfrm rot="10800000" flipV="1">
            <a:off x="4648200" y="2438400"/>
            <a:ext cx="3429000" cy="2667000"/>
          </a:xfrm>
          <a:prstGeom prst="curvedConnector3">
            <a:avLst>
              <a:gd name="adj1" fmla="val 50000"/>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7" name="TextBox 16">
            <a:extLst>
              <a:ext uri="{FF2B5EF4-FFF2-40B4-BE49-F238E27FC236}">
                <a16:creationId xmlns:a16="http://schemas.microsoft.com/office/drawing/2014/main" id="{63942FDE-0C6D-3442-B97E-BDD73DD43017}"/>
              </a:ext>
            </a:extLst>
          </p:cNvPr>
          <p:cNvSpPr txBox="1">
            <a:spLocks noChangeArrowheads="1"/>
          </p:cNvSpPr>
          <p:nvPr/>
        </p:nvSpPr>
        <p:spPr bwMode="auto">
          <a:xfrm>
            <a:off x="6400800" y="3124200"/>
            <a:ext cx="2590800" cy="15700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b="1">
                <a:solidFill>
                  <a:srgbClr val="FF0000"/>
                </a:solidFill>
              </a:rPr>
              <a:t>4. less mass of air in column </a:t>
            </a:r>
          </a:p>
          <a:p>
            <a:pPr defTabSz="914400"/>
            <a:r>
              <a:rPr lang="en-US" altLang="en-US" sz="2400" b="1">
                <a:solidFill>
                  <a:srgbClr val="FF0000"/>
                </a:solidFill>
              </a:rPr>
              <a:t>= lower surface pressure</a:t>
            </a:r>
          </a:p>
        </p:txBody>
      </p:sp>
      <p:sp>
        <p:nvSpPr>
          <p:cNvPr id="20" name="TextBox 19">
            <a:extLst>
              <a:ext uri="{FF2B5EF4-FFF2-40B4-BE49-F238E27FC236}">
                <a16:creationId xmlns:a16="http://schemas.microsoft.com/office/drawing/2014/main" id="{23B5E64A-5DFF-3441-BD6E-D31A8E5A2EE8}"/>
              </a:ext>
            </a:extLst>
          </p:cNvPr>
          <p:cNvSpPr txBox="1">
            <a:spLocks noChangeArrowheads="1"/>
          </p:cNvSpPr>
          <p:nvPr/>
        </p:nvSpPr>
        <p:spPr bwMode="auto">
          <a:xfrm>
            <a:off x="4114800" y="4638675"/>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5400" b="1">
                <a:solidFill>
                  <a:srgbClr val="000000"/>
                </a:solidFill>
              </a:rPr>
              <a:t>L</a:t>
            </a:r>
          </a:p>
        </p:txBody>
      </p:sp>
      <p:sp>
        <p:nvSpPr>
          <p:cNvPr id="32779" name="Text Box 3">
            <a:extLst>
              <a:ext uri="{FF2B5EF4-FFF2-40B4-BE49-F238E27FC236}">
                <a16:creationId xmlns:a16="http://schemas.microsoft.com/office/drawing/2014/main" id="{55362958-65D6-604F-92B0-2DB30E15E72B}"/>
              </a:ext>
            </a:extLst>
          </p:cNvPr>
          <p:cNvSpPr txBox="1">
            <a:spLocks noChangeArrowheads="1"/>
          </p:cNvSpPr>
          <p:nvPr/>
        </p:nvSpPr>
        <p:spPr bwMode="auto">
          <a:xfrm>
            <a:off x="0" y="762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b="1">
                <a:solidFill>
                  <a:srgbClr val="000000"/>
                </a:solidFill>
                <a:latin typeface="Tahoma" panose="020B0604030504040204" pitchFamily="34" charset="0"/>
              </a:rPr>
              <a:t>How heated air rises and a warm core vortex develops: the Primitive Equation view. 7 logical steps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ackerman-06-22">
            <a:extLst>
              <a:ext uri="{FF2B5EF4-FFF2-40B4-BE49-F238E27FC236}">
                <a16:creationId xmlns:a16="http://schemas.microsoft.com/office/drawing/2014/main" id="{58549F65-5622-5E41-959E-CEA1C5B5B8C6}"/>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l="56081"/>
          <a:stretch>
            <a:fillRect/>
          </a:stretch>
        </p:blipFill>
        <p:spPr bwMode="auto">
          <a:xfrm>
            <a:off x="2362200" y="1447800"/>
            <a:ext cx="4114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795" name="Straight Connector 11">
            <a:extLst>
              <a:ext uri="{FF2B5EF4-FFF2-40B4-BE49-F238E27FC236}">
                <a16:creationId xmlns:a16="http://schemas.microsoft.com/office/drawing/2014/main" id="{03881FE3-C605-0146-ABFF-33ECDE9F285F}"/>
              </a:ext>
            </a:extLst>
          </p:cNvPr>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14" name="TextBox 13">
            <a:extLst>
              <a:ext uri="{FF2B5EF4-FFF2-40B4-BE49-F238E27FC236}">
                <a16:creationId xmlns:a16="http://schemas.microsoft.com/office/drawing/2014/main" id="{4DAB90A6-DE9F-6A4A-B2B0-F06A062949D2}"/>
              </a:ext>
            </a:extLst>
          </p:cNvPr>
          <p:cNvSpPr txBox="1"/>
          <p:nvPr/>
        </p:nvSpPr>
        <p:spPr>
          <a:xfrm>
            <a:off x="533400" y="838200"/>
            <a:ext cx="8153400" cy="461665"/>
          </a:xfrm>
          <a:prstGeom prst="rect">
            <a:avLst/>
          </a:prstGeom>
          <a:noFill/>
        </p:spPr>
        <p:txBody>
          <a:bodyPr>
            <a:spAutoFit/>
          </a:bodyPr>
          <a:lstStyle/>
          <a:p>
            <a:pPr defTabSz="914400" eaLnBrk="0" hangingPunct="0">
              <a:defRPr/>
            </a:pPr>
            <a:r>
              <a:rPr lang="en-US" sz="2400" b="1" dirty="0">
                <a:ln>
                  <a:solidFill>
                    <a:srgbClr val="000000"/>
                  </a:solidFill>
                </a:ln>
                <a:solidFill>
                  <a:srgbClr val="FF0000"/>
                </a:solidFill>
                <a:latin typeface="Tahoma" pitchFamily="-65" charset="0"/>
                <a:ea typeface="+mn-ea"/>
              </a:rPr>
              <a:t>5. Low level inflow accelerates, 6. heated air rises</a:t>
            </a:r>
          </a:p>
        </p:txBody>
      </p:sp>
      <p:sp>
        <p:nvSpPr>
          <p:cNvPr id="13" name="Up Arrow 12">
            <a:extLst>
              <a:ext uri="{FF2B5EF4-FFF2-40B4-BE49-F238E27FC236}">
                <a16:creationId xmlns:a16="http://schemas.microsoft.com/office/drawing/2014/main" id="{60131B8B-5627-3741-AF12-AEE4D560874C}"/>
              </a:ext>
            </a:extLst>
          </p:cNvPr>
          <p:cNvSpPr>
            <a:spLocks noChangeArrowheads="1"/>
          </p:cNvSpPr>
          <p:nvPr/>
        </p:nvSpPr>
        <p:spPr bwMode="auto">
          <a:xfrm>
            <a:off x="3124200" y="2362200"/>
            <a:ext cx="2667000" cy="2160588"/>
          </a:xfrm>
          <a:prstGeom prst="upArrow">
            <a:avLst>
              <a:gd name="adj1" fmla="val 50000"/>
              <a:gd name="adj2" fmla="val 50000"/>
            </a:avLst>
          </a:prstGeom>
          <a:solidFill>
            <a:srgbClr val="FF6600"/>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b="1">
                <a:solidFill>
                  <a:srgbClr val="000000"/>
                </a:solidFill>
              </a:rPr>
              <a:t>6. warm</a:t>
            </a:r>
          </a:p>
          <a:p>
            <a:pPr algn="ctr" defTabSz="914400"/>
            <a:r>
              <a:rPr lang="en-US" altLang="en-US" sz="2400" b="1">
                <a:solidFill>
                  <a:srgbClr val="000000"/>
                </a:solidFill>
              </a:rPr>
              <a:t>air </a:t>
            </a:r>
          </a:p>
          <a:p>
            <a:pPr algn="ctr" defTabSz="914400"/>
            <a:r>
              <a:rPr lang="en-US" altLang="en-US" sz="2400" b="1">
                <a:solidFill>
                  <a:srgbClr val="000000"/>
                </a:solidFill>
              </a:rPr>
              <a:t>rises!</a:t>
            </a:r>
          </a:p>
          <a:p>
            <a:pPr algn="ctr" defTabSz="914400"/>
            <a:r>
              <a:rPr lang="en-US" altLang="en-US" sz="2400" b="1">
                <a:solidFill>
                  <a:srgbClr val="000000"/>
                </a:solidFill>
              </a:rPr>
              <a:t>(continuity)</a:t>
            </a:r>
          </a:p>
        </p:txBody>
      </p:sp>
      <p:sp>
        <p:nvSpPr>
          <p:cNvPr id="33798" name="Rectangle 9">
            <a:extLst>
              <a:ext uri="{FF2B5EF4-FFF2-40B4-BE49-F238E27FC236}">
                <a16:creationId xmlns:a16="http://schemas.microsoft.com/office/drawing/2014/main" id="{18DA00E9-BB16-9D44-BBAA-455CCE974757}"/>
              </a:ext>
            </a:extLst>
          </p:cNvPr>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endParaRPr lang="en-US" altLang="en-US" sz="2400">
              <a:solidFill>
                <a:srgbClr val="000000"/>
              </a:solidFill>
            </a:endParaRPr>
          </a:p>
        </p:txBody>
      </p:sp>
      <p:sp>
        <p:nvSpPr>
          <p:cNvPr id="19" name="Right Arrow 18">
            <a:extLst>
              <a:ext uri="{FF2B5EF4-FFF2-40B4-BE49-F238E27FC236}">
                <a16:creationId xmlns:a16="http://schemas.microsoft.com/office/drawing/2014/main" id="{6BD08824-B2FC-374B-8403-5746906CE0E4}"/>
              </a:ext>
            </a:extLst>
          </p:cNvPr>
          <p:cNvSpPr>
            <a:spLocks noChangeArrowheads="1"/>
          </p:cNvSpPr>
          <p:nvPr/>
        </p:nvSpPr>
        <p:spPr bwMode="auto">
          <a:xfrm>
            <a:off x="685800" y="3962400"/>
            <a:ext cx="2590800" cy="1447800"/>
          </a:xfrm>
          <a:prstGeom prst="rightArrow">
            <a:avLst>
              <a:gd name="adj1" fmla="val 50000"/>
              <a:gd name="adj2" fmla="val 49998"/>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b="1">
                <a:solidFill>
                  <a:srgbClr val="000000"/>
                </a:solidFill>
              </a:rPr>
              <a:t>5. Air accelerates </a:t>
            </a:r>
          </a:p>
          <a:p>
            <a:pPr defTabSz="914400"/>
            <a:r>
              <a:rPr lang="en-US" altLang="en-US" sz="2000" b="1">
                <a:solidFill>
                  <a:srgbClr val="000000"/>
                </a:solidFill>
              </a:rPr>
              <a:t>due to PGF</a:t>
            </a:r>
          </a:p>
        </p:txBody>
      </p:sp>
      <p:sp>
        <p:nvSpPr>
          <p:cNvPr id="33800" name="Text Box 3">
            <a:extLst>
              <a:ext uri="{FF2B5EF4-FFF2-40B4-BE49-F238E27FC236}">
                <a16:creationId xmlns:a16="http://schemas.microsoft.com/office/drawing/2014/main" id="{64210CFB-052D-2B4E-8309-FE64F3940DCD}"/>
              </a:ext>
            </a:extLst>
          </p:cNvPr>
          <p:cNvSpPr txBox="1">
            <a:spLocks noChangeArrowheads="1"/>
          </p:cNvSpPr>
          <p:nvPr/>
        </p:nvSpPr>
        <p:spPr bwMode="auto">
          <a:xfrm>
            <a:off x="0" y="762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b="1">
                <a:solidFill>
                  <a:srgbClr val="000000"/>
                </a:solidFill>
                <a:latin typeface="Tahoma" panose="020B0604030504040204" pitchFamily="34" charset="0"/>
              </a:rPr>
              <a:t>How heated air rises and a warm core vortex develops: the Primitive Equation view. 7 logical steps</a:t>
            </a:r>
          </a:p>
        </p:txBody>
      </p:sp>
      <p:sp>
        <p:nvSpPr>
          <p:cNvPr id="12" name="Right Arrow 11">
            <a:extLst>
              <a:ext uri="{FF2B5EF4-FFF2-40B4-BE49-F238E27FC236}">
                <a16:creationId xmlns:a16="http://schemas.microsoft.com/office/drawing/2014/main" id="{0F0808BA-AB71-F341-A5A7-D9D1A1147471}"/>
              </a:ext>
            </a:extLst>
          </p:cNvPr>
          <p:cNvSpPr>
            <a:spLocks noChangeArrowheads="1"/>
          </p:cNvSpPr>
          <p:nvPr/>
        </p:nvSpPr>
        <p:spPr bwMode="auto">
          <a:xfrm flipH="1">
            <a:off x="5638800" y="3962400"/>
            <a:ext cx="2971800" cy="1447800"/>
          </a:xfrm>
          <a:prstGeom prst="rightArrow">
            <a:avLst>
              <a:gd name="adj1" fmla="val 50000"/>
              <a:gd name="adj2" fmla="val 49995"/>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000" b="1">
                <a:solidFill>
                  <a:srgbClr val="000000"/>
                </a:solidFill>
              </a:rPr>
              <a:t>5. Air accelerates </a:t>
            </a:r>
          </a:p>
          <a:p>
            <a:pPr defTabSz="914400"/>
            <a:r>
              <a:rPr lang="en-US" altLang="en-US" sz="2000" b="1">
                <a:solidFill>
                  <a:srgbClr val="000000"/>
                </a:solidFill>
              </a:rPr>
              <a:t>due to PGF</a:t>
            </a:r>
          </a:p>
        </p:txBody>
      </p:sp>
      <p:sp>
        <p:nvSpPr>
          <p:cNvPr id="33802" name="Right Arrow 22">
            <a:extLst>
              <a:ext uri="{FF2B5EF4-FFF2-40B4-BE49-F238E27FC236}">
                <a16:creationId xmlns:a16="http://schemas.microsoft.com/office/drawing/2014/main" id="{0B988A65-CB0C-FC41-A97F-1C37799BFE9E}"/>
              </a:ext>
            </a:extLst>
          </p:cNvPr>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a:solidFill>
                <a:srgbClr val="000000"/>
              </a:solidFill>
            </a:endParaRPr>
          </a:p>
        </p:txBody>
      </p:sp>
      <p:sp>
        <p:nvSpPr>
          <p:cNvPr id="33803" name="Right Arrow 25">
            <a:extLst>
              <a:ext uri="{FF2B5EF4-FFF2-40B4-BE49-F238E27FC236}">
                <a16:creationId xmlns:a16="http://schemas.microsoft.com/office/drawing/2014/main" id="{CBFBED4D-6D9A-CD42-818C-9195122F360D}"/>
              </a:ext>
            </a:extLst>
          </p:cNvPr>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ckerman-06-22">
            <a:extLst>
              <a:ext uri="{FF2B5EF4-FFF2-40B4-BE49-F238E27FC236}">
                <a16:creationId xmlns:a16="http://schemas.microsoft.com/office/drawing/2014/main" id="{5F849586-82CF-CA4D-A93B-910ADF43B017}"/>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l="56081"/>
          <a:stretch>
            <a:fillRect/>
          </a:stretch>
        </p:blipFill>
        <p:spPr bwMode="auto">
          <a:xfrm>
            <a:off x="2362200" y="1447800"/>
            <a:ext cx="4114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19" name="Straight Connector 11">
            <a:extLst>
              <a:ext uri="{FF2B5EF4-FFF2-40B4-BE49-F238E27FC236}">
                <a16:creationId xmlns:a16="http://schemas.microsoft.com/office/drawing/2014/main" id="{E4536AB3-95BC-DD4B-8566-A32703CF4AD3}"/>
              </a:ext>
            </a:extLst>
          </p:cNvPr>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34820" name="Right Arrow 11">
            <a:extLst>
              <a:ext uri="{FF2B5EF4-FFF2-40B4-BE49-F238E27FC236}">
                <a16:creationId xmlns:a16="http://schemas.microsoft.com/office/drawing/2014/main" id="{227F9516-7E84-1746-896D-96956B84AAF2}"/>
              </a:ext>
            </a:extLst>
          </p:cNvPr>
          <p:cNvSpPr>
            <a:spLocks noChangeArrowheads="1"/>
          </p:cNvSpPr>
          <p:nvPr/>
        </p:nvSpPr>
        <p:spPr bwMode="auto">
          <a:xfrm flipH="1">
            <a:off x="5638800" y="3962400"/>
            <a:ext cx="2971800" cy="1447800"/>
          </a:xfrm>
          <a:prstGeom prst="rightArrow">
            <a:avLst>
              <a:gd name="adj1" fmla="val 50000"/>
              <a:gd name="adj2" fmla="val 49995"/>
            </a:avLst>
          </a:prstGeom>
          <a:solidFill>
            <a:srgbClr val="0000FF"/>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b="1">
              <a:solidFill>
                <a:srgbClr val="000000"/>
              </a:solidFill>
            </a:endParaRPr>
          </a:p>
        </p:txBody>
      </p:sp>
      <p:sp>
        <p:nvSpPr>
          <p:cNvPr id="34821" name="Right Arrow 18">
            <a:extLst>
              <a:ext uri="{FF2B5EF4-FFF2-40B4-BE49-F238E27FC236}">
                <a16:creationId xmlns:a16="http://schemas.microsoft.com/office/drawing/2014/main" id="{08185D7A-E990-8447-B278-595BBFC4659E}"/>
              </a:ext>
            </a:extLst>
          </p:cNvPr>
          <p:cNvSpPr>
            <a:spLocks noChangeArrowheads="1"/>
          </p:cNvSpPr>
          <p:nvPr/>
        </p:nvSpPr>
        <p:spPr bwMode="auto">
          <a:xfrm>
            <a:off x="685800" y="3962400"/>
            <a:ext cx="2590800" cy="1447800"/>
          </a:xfrm>
          <a:prstGeom prst="rightArrow">
            <a:avLst>
              <a:gd name="adj1" fmla="val 50000"/>
              <a:gd name="adj2" fmla="val 49998"/>
            </a:avLst>
          </a:prstGeom>
          <a:solidFill>
            <a:srgbClr val="0000FF"/>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b="1">
              <a:solidFill>
                <a:srgbClr val="000000"/>
              </a:solidFill>
            </a:endParaRPr>
          </a:p>
        </p:txBody>
      </p:sp>
      <p:sp>
        <p:nvSpPr>
          <p:cNvPr id="10" name="Rectangle 9">
            <a:extLst>
              <a:ext uri="{FF2B5EF4-FFF2-40B4-BE49-F238E27FC236}">
                <a16:creationId xmlns:a16="http://schemas.microsoft.com/office/drawing/2014/main" id="{E427F5F8-5C11-9841-B054-06D084E9B8B7}"/>
              </a:ext>
            </a:extLst>
          </p:cNvPr>
          <p:cNvSpPr/>
          <p:nvPr/>
        </p:nvSpPr>
        <p:spPr bwMode="auto">
          <a:xfrm>
            <a:off x="0" y="5257800"/>
            <a:ext cx="9144000" cy="1600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defTabSz="914400" eaLnBrk="0" hangingPunct="0">
              <a:defRPr/>
            </a:pPr>
            <a:r>
              <a:rPr lang="en-US" sz="4000" b="1" dirty="0">
                <a:ln>
                  <a:solidFill>
                    <a:srgbClr val="000000"/>
                  </a:solidFill>
                </a:ln>
                <a:solidFill>
                  <a:srgbClr val="FF0000"/>
                </a:solidFill>
                <a:latin typeface="+mn-lt"/>
                <a:ea typeface="+mn-ea"/>
              </a:rPr>
              <a:t>7. </a:t>
            </a:r>
            <a:r>
              <a:rPr lang="en-US" sz="4000" b="1" dirty="0" err="1">
                <a:ln>
                  <a:solidFill>
                    <a:srgbClr val="000000"/>
                  </a:solidFill>
                </a:ln>
                <a:solidFill>
                  <a:srgbClr val="FF0000"/>
                </a:solidFill>
                <a:latin typeface="+mn-lt"/>
                <a:ea typeface="+mn-ea"/>
              </a:rPr>
              <a:t>Coriolis</a:t>
            </a:r>
            <a:r>
              <a:rPr lang="en-US" sz="4000" b="1" dirty="0">
                <a:ln>
                  <a:solidFill>
                    <a:srgbClr val="000000"/>
                  </a:solidFill>
                </a:ln>
                <a:solidFill>
                  <a:srgbClr val="FF0000"/>
                </a:solidFill>
                <a:latin typeface="+mn-lt"/>
                <a:ea typeface="+mn-ea"/>
              </a:rPr>
              <a:t> turns flow to right</a:t>
            </a:r>
          </a:p>
        </p:txBody>
      </p:sp>
      <p:sp>
        <p:nvSpPr>
          <p:cNvPr id="34823" name="Text Box 3">
            <a:extLst>
              <a:ext uri="{FF2B5EF4-FFF2-40B4-BE49-F238E27FC236}">
                <a16:creationId xmlns:a16="http://schemas.microsoft.com/office/drawing/2014/main" id="{3002DAA9-D6EA-6D49-B6AF-EF381D61B40F}"/>
              </a:ext>
            </a:extLst>
          </p:cNvPr>
          <p:cNvSpPr txBox="1">
            <a:spLocks noChangeArrowheads="1"/>
          </p:cNvSpPr>
          <p:nvPr/>
        </p:nvSpPr>
        <p:spPr bwMode="auto">
          <a:xfrm>
            <a:off x="0" y="762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b="1">
                <a:solidFill>
                  <a:srgbClr val="000000"/>
                </a:solidFill>
                <a:latin typeface="Tahoma" panose="020B0604030504040204" pitchFamily="34" charset="0"/>
              </a:rPr>
              <a:t>How heated air rises and a warm core vortex develops: the Primitive Equation view. 7 logical steps</a:t>
            </a:r>
          </a:p>
        </p:txBody>
      </p:sp>
      <p:sp>
        <p:nvSpPr>
          <p:cNvPr id="34824" name="Right Arrow 14">
            <a:extLst>
              <a:ext uri="{FF2B5EF4-FFF2-40B4-BE49-F238E27FC236}">
                <a16:creationId xmlns:a16="http://schemas.microsoft.com/office/drawing/2014/main" id="{E60EAECE-C361-CF48-BB69-9E057FE8C540}"/>
              </a:ext>
            </a:extLst>
          </p:cNvPr>
          <p:cNvSpPr>
            <a:spLocks noChangeArrowheads="1"/>
          </p:cNvSpPr>
          <p:nvPr/>
        </p:nvSpPr>
        <p:spPr bwMode="auto">
          <a:xfrm>
            <a:off x="6019800" y="12192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a:solidFill>
                <a:srgbClr val="000000"/>
              </a:solidFill>
            </a:endParaRPr>
          </a:p>
        </p:txBody>
      </p:sp>
      <p:sp>
        <p:nvSpPr>
          <p:cNvPr id="34825" name="Right Arrow 15">
            <a:extLst>
              <a:ext uri="{FF2B5EF4-FFF2-40B4-BE49-F238E27FC236}">
                <a16:creationId xmlns:a16="http://schemas.microsoft.com/office/drawing/2014/main" id="{E1E5844D-33F0-D548-A4C2-8BF1EDE31253}"/>
              </a:ext>
            </a:extLst>
          </p:cNvPr>
          <p:cNvSpPr>
            <a:spLocks noChangeArrowheads="1"/>
          </p:cNvSpPr>
          <p:nvPr/>
        </p:nvSpPr>
        <p:spPr bwMode="auto">
          <a:xfrm flipH="1">
            <a:off x="533400" y="1219200"/>
            <a:ext cx="2438400" cy="1447800"/>
          </a:xfrm>
          <a:prstGeom prst="rightArrow">
            <a:avLst>
              <a:gd name="adj1" fmla="val 50000"/>
              <a:gd name="adj2" fmla="val 49996"/>
            </a:avLst>
          </a:prstGeom>
          <a:solidFill>
            <a:srgbClr val="0000FF"/>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000">
              <a:solidFill>
                <a:srgbClr val="000000"/>
              </a:solidFill>
            </a:endParaRPr>
          </a:p>
        </p:txBody>
      </p:sp>
      <p:grpSp>
        <p:nvGrpSpPr>
          <p:cNvPr id="2" name="Group 25">
            <a:extLst>
              <a:ext uri="{FF2B5EF4-FFF2-40B4-BE49-F238E27FC236}">
                <a16:creationId xmlns:a16="http://schemas.microsoft.com/office/drawing/2014/main" id="{02EB7FD1-579E-E049-AFE1-944D950A65AE}"/>
              </a:ext>
            </a:extLst>
          </p:cNvPr>
          <p:cNvGrpSpPr>
            <a:grpSpLocks/>
          </p:cNvGrpSpPr>
          <p:nvPr/>
        </p:nvGrpSpPr>
        <p:grpSpPr bwMode="auto">
          <a:xfrm>
            <a:off x="2933700" y="4114800"/>
            <a:ext cx="3314700" cy="1066800"/>
            <a:chOff x="3429000" y="4114800"/>
            <a:chExt cx="2209800" cy="1295400"/>
          </a:xfrm>
        </p:grpSpPr>
        <p:sp>
          <p:nvSpPr>
            <p:cNvPr id="34839" name="Rectangle 22">
              <a:extLst>
                <a:ext uri="{FF2B5EF4-FFF2-40B4-BE49-F238E27FC236}">
                  <a16:creationId xmlns:a16="http://schemas.microsoft.com/office/drawing/2014/main" id="{E4CC6E6D-256E-8F47-BD00-A2517F2923E0}"/>
                </a:ext>
              </a:extLst>
            </p:cNvPr>
            <p:cNvSpPr>
              <a:spLocks noChangeArrowheads="1"/>
            </p:cNvSpPr>
            <p:nvPr/>
          </p:nvSpPr>
          <p:spPr bwMode="auto">
            <a:xfrm>
              <a:off x="3454400" y="4114800"/>
              <a:ext cx="2057400" cy="12954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
          <p:nvSpPr>
            <p:cNvPr id="34840" name="Curved Up Arrow 17">
              <a:extLst>
                <a:ext uri="{FF2B5EF4-FFF2-40B4-BE49-F238E27FC236}">
                  <a16:creationId xmlns:a16="http://schemas.microsoft.com/office/drawing/2014/main" id="{0287436A-C497-9E44-940C-B4EEC4AC0C41}"/>
                </a:ext>
              </a:extLst>
            </p:cNvPr>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a:solidFill>
                    <a:srgbClr val="FF0000"/>
                  </a:solidFill>
                </a:rPr>
                <a:t>FLOW</a:t>
              </a:r>
            </a:p>
          </p:txBody>
        </p:sp>
        <p:sp>
          <p:nvSpPr>
            <p:cNvPr id="34841" name="Curved Down Arrow 20">
              <a:extLst>
                <a:ext uri="{FF2B5EF4-FFF2-40B4-BE49-F238E27FC236}">
                  <a16:creationId xmlns:a16="http://schemas.microsoft.com/office/drawing/2014/main" id="{38227A70-EDC4-B549-860C-C0226EDD497C}"/>
                </a:ext>
              </a:extLst>
            </p:cNvPr>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a:solidFill>
                    <a:srgbClr val="FF0000"/>
                  </a:solidFill>
                </a:rPr>
                <a:t>CYCLONIC</a:t>
              </a:r>
            </a:p>
          </p:txBody>
        </p:sp>
      </p:grpSp>
      <p:grpSp>
        <p:nvGrpSpPr>
          <p:cNvPr id="3" name="Group 26">
            <a:extLst>
              <a:ext uri="{FF2B5EF4-FFF2-40B4-BE49-F238E27FC236}">
                <a16:creationId xmlns:a16="http://schemas.microsoft.com/office/drawing/2014/main" id="{2A23D53C-0CB9-3948-B7DE-582568890C6F}"/>
              </a:ext>
            </a:extLst>
          </p:cNvPr>
          <p:cNvGrpSpPr>
            <a:grpSpLocks/>
          </p:cNvGrpSpPr>
          <p:nvPr/>
        </p:nvGrpSpPr>
        <p:grpSpPr bwMode="auto">
          <a:xfrm flipH="1">
            <a:off x="2057400" y="1371600"/>
            <a:ext cx="4724400" cy="1066800"/>
            <a:chOff x="3352800" y="4114800"/>
            <a:chExt cx="2286000" cy="1295400"/>
          </a:xfrm>
        </p:grpSpPr>
        <p:sp>
          <p:nvSpPr>
            <p:cNvPr id="34836" name="Rectangle 27">
              <a:extLst>
                <a:ext uri="{FF2B5EF4-FFF2-40B4-BE49-F238E27FC236}">
                  <a16:creationId xmlns:a16="http://schemas.microsoft.com/office/drawing/2014/main" id="{60538A47-46C2-CE4B-AB8B-91825B291ACF}"/>
                </a:ext>
              </a:extLst>
            </p:cNvPr>
            <p:cNvSpPr>
              <a:spLocks noChangeArrowheads="1"/>
            </p:cNvSpPr>
            <p:nvPr/>
          </p:nvSpPr>
          <p:spPr bwMode="auto">
            <a:xfrm>
              <a:off x="3352800" y="4114800"/>
              <a:ext cx="2286000" cy="1295400"/>
            </a:xfrm>
            <a:prstGeom prst="rect">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
          <p:nvSpPr>
            <p:cNvPr id="34837" name="Curved Up Arrow 28">
              <a:extLst>
                <a:ext uri="{FF2B5EF4-FFF2-40B4-BE49-F238E27FC236}">
                  <a16:creationId xmlns:a16="http://schemas.microsoft.com/office/drawing/2014/main" id="{C47C6846-1D1F-FD44-BBF6-6EC770559711}"/>
                </a:ext>
              </a:extLst>
            </p:cNvPr>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a:solidFill>
                    <a:srgbClr val="FF0000"/>
                  </a:solidFill>
                </a:rPr>
                <a:t>CYCLONIC</a:t>
              </a:r>
            </a:p>
          </p:txBody>
        </p:sp>
        <p:sp>
          <p:nvSpPr>
            <p:cNvPr id="34838" name="Curved Down Arrow 29">
              <a:extLst>
                <a:ext uri="{FF2B5EF4-FFF2-40B4-BE49-F238E27FC236}">
                  <a16:creationId xmlns:a16="http://schemas.microsoft.com/office/drawing/2014/main" id="{0AF5ABB8-73F7-B048-B751-B436D1CECC5F}"/>
                </a:ext>
              </a:extLst>
            </p:cNvPr>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a:solidFill>
                    <a:srgbClr val="FF0000"/>
                  </a:solidFill>
                </a:rPr>
                <a:t>ANTI</a:t>
              </a:r>
            </a:p>
          </p:txBody>
        </p:sp>
      </p:grpSp>
      <p:sp>
        <p:nvSpPr>
          <p:cNvPr id="34828" name="Up Arrow 32">
            <a:extLst>
              <a:ext uri="{FF2B5EF4-FFF2-40B4-BE49-F238E27FC236}">
                <a16:creationId xmlns:a16="http://schemas.microsoft.com/office/drawing/2014/main" id="{F5B481AD-35FC-C843-A6D9-FF7579FE4E13}"/>
              </a:ext>
            </a:extLst>
          </p:cNvPr>
          <p:cNvSpPr>
            <a:spLocks noChangeArrowheads="1"/>
          </p:cNvSpPr>
          <p:nvPr/>
        </p:nvSpPr>
        <p:spPr bwMode="auto">
          <a:xfrm>
            <a:off x="3124200" y="2362200"/>
            <a:ext cx="2667000" cy="1752600"/>
          </a:xfrm>
          <a:prstGeom prst="upArrow">
            <a:avLst>
              <a:gd name="adj1" fmla="val 50000"/>
              <a:gd name="adj2" fmla="val 50000"/>
            </a:avLst>
          </a:prstGeom>
          <a:solidFill>
            <a:srgbClr val="FF6600"/>
          </a:solidFill>
          <a:ln w="9525">
            <a:solidFill>
              <a:schemeClr val="tx1"/>
            </a:solidFill>
            <a:round/>
            <a:headEnd/>
            <a:tailEnd/>
          </a:ln>
        </p:spPr>
        <p:txBody>
          <a:bodyPr wrap="none"/>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endParaRPr lang="en-US" altLang="en-US" sz="2400" b="1">
              <a:solidFill>
                <a:srgbClr val="000000"/>
              </a:solidFill>
            </a:endParaRPr>
          </a:p>
        </p:txBody>
      </p:sp>
      <p:sp>
        <p:nvSpPr>
          <p:cNvPr id="32" name="Oval 31">
            <a:extLst>
              <a:ext uri="{FF2B5EF4-FFF2-40B4-BE49-F238E27FC236}">
                <a16:creationId xmlns:a16="http://schemas.microsoft.com/office/drawing/2014/main" id="{DDD01732-F985-EC40-809A-7C3F0B8161CC}"/>
              </a:ext>
            </a:extLst>
          </p:cNvPr>
          <p:cNvSpPr>
            <a:spLocks noChangeArrowheads="1"/>
          </p:cNvSpPr>
          <p:nvPr/>
        </p:nvSpPr>
        <p:spPr bwMode="auto">
          <a:xfrm>
            <a:off x="2517775" y="2286000"/>
            <a:ext cx="3906838" cy="2057400"/>
          </a:xfrm>
          <a:prstGeom prst="ellipse">
            <a:avLst/>
          </a:prstGeom>
          <a:solidFill>
            <a:srgbClr val="E0A94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2400">
                <a:solidFill>
                  <a:srgbClr val="000000"/>
                </a:solidFill>
              </a:rPr>
              <a:t>Warm Core</a:t>
            </a:r>
          </a:p>
          <a:p>
            <a:pPr algn="ctr" defTabSz="914400"/>
            <a:r>
              <a:rPr lang="en-US" altLang="en-US" sz="2400">
                <a:solidFill>
                  <a:srgbClr val="000000"/>
                </a:solidFill>
              </a:rPr>
              <a:t>Vortex </a:t>
            </a:r>
          </a:p>
          <a:p>
            <a:pPr algn="ctr" defTabSz="914400"/>
            <a:r>
              <a:rPr lang="en-US" altLang="en-US" sz="2400">
                <a:solidFill>
                  <a:srgbClr val="000000"/>
                </a:solidFill>
              </a:rPr>
              <a:t>in thermal wind </a:t>
            </a:r>
          </a:p>
          <a:p>
            <a:pPr algn="ctr" defTabSz="914400"/>
            <a:r>
              <a:rPr lang="en-US" altLang="en-US" sz="2400">
                <a:solidFill>
                  <a:srgbClr val="000000"/>
                </a:solidFill>
              </a:rPr>
              <a:t>balance</a:t>
            </a:r>
          </a:p>
        </p:txBody>
      </p:sp>
      <p:grpSp>
        <p:nvGrpSpPr>
          <p:cNvPr id="4" name="Group 21">
            <a:extLst>
              <a:ext uri="{FF2B5EF4-FFF2-40B4-BE49-F238E27FC236}">
                <a16:creationId xmlns:a16="http://schemas.microsoft.com/office/drawing/2014/main" id="{ED6D27F4-7C70-EA41-AA91-2ED99CC81D6A}"/>
              </a:ext>
            </a:extLst>
          </p:cNvPr>
          <p:cNvGrpSpPr>
            <a:grpSpLocks/>
          </p:cNvGrpSpPr>
          <p:nvPr/>
        </p:nvGrpSpPr>
        <p:grpSpPr bwMode="auto">
          <a:xfrm>
            <a:off x="1477963" y="1279525"/>
            <a:ext cx="5813425" cy="1387475"/>
            <a:chOff x="1478230" y="1280059"/>
            <a:chExt cx="5812891" cy="1386941"/>
          </a:xfrm>
        </p:grpSpPr>
        <p:sp>
          <p:nvSpPr>
            <p:cNvPr id="20" name="Striped Right Arrow 19">
              <a:extLst>
                <a:ext uri="{FF2B5EF4-FFF2-40B4-BE49-F238E27FC236}">
                  <a16:creationId xmlns:a16="http://schemas.microsoft.com/office/drawing/2014/main" id="{9FBAC1BD-5ADF-414D-8C23-44918F54343B}"/>
                </a:ext>
              </a:extLst>
            </p:cNvPr>
            <p:cNvSpPr/>
            <p:nvPr/>
          </p:nvSpPr>
          <p:spPr bwMode="auto">
            <a:xfrm rot="16200000">
              <a:off x="1153786" y="1604503"/>
              <a:ext cx="1158429" cy="509540"/>
            </a:xfrm>
            <a:prstGeom prst="stripedRightArrow">
              <a:avLst/>
            </a:prstGeom>
            <a:solidFill>
              <a:srgbClr val="FF0000"/>
            </a:solidFill>
            <a:ln w="9525" cap="flat" cmpd="sng" algn="ctr">
              <a:solidFill>
                <a:srgbClr val="FF0000"/>
              </a:solidFill>
              <a:prstDash val="solid"/>
              <a:round/>
              <a:headEnd type="none" w="med" len="med"/>
              <a:tailEnd type="none" w="med" len="med"/>
            </a:ln>
            <a:effectLst/>
          </p:spPr>
          <p:txBody>
            <a:bodyPr/>
            <a:lstStyle/>
            <a:p>
              <a:pPr defTabSz="914400" eaLnBrk="0" hangingPunct="0">
                <a:defRPr/>
              </a:pPr>
              <a:endParaRPr lang="en-US" sz="2400">
                <a:latin typeface="Arial" pitchFamily="-111" charset="0"/>
                <a:ea typeface="ＭＳ Ｐゴシック" pitchFamily="-111" charset="-128"/>
              </a:endParaRPr>
            </a:p>
          </p:txBody>
        </p:sp>
        <p:sp>
          <p:nvSpPr>
            <p:cNvPr id="21" name="Striped Right Arrow 20">
              <a:extLst>
                <a:ext uri="{FF2B5EF4-FFF2-40B4-BE49-F238E27FC236}">
                  <a16:creationId xmlns:a16="http://schemas.microsoft.com/office/drawing/2014/main" id="{D39726AE-7965-DD4A-8BF1-491EBD47B73F}"/>
                </a:ext>
              </a:extLst>
            </p:cNvPr>
            <p:cNvSpPr/>
            <p:nvPr/>
          </p:nvSpPr>
          <p:spPr bwMode="auto">
            <a:xfrm rot="5400000" flipV="1">
              <a:off x="6457135" y="1833015"/>
              <a:ext cx="1158429" cy="509541"/>
            </a:xfrm>
            <a:prstGeom prst="stripedRightArrow">
              <a:avLst/>
            </a:prstGeom>
            <a:solidFill>
              <a:srgbClr val="FF0000"/>
            </a:solidFill>
            <a:ln w="9525" cap="flat" cmpd="sng" algn="ctr">
              <a:solidFill>
                <a:srgbClr val="FF0000"/>
              </a:solidFill>
              <a:prstDash val="solid"/>
              <a:round/>
              <a:headEnd type="none" w="med" len="med"/>
              <a:tailEnd type="none" w="med" len="med"/>
            </a:ln>
            <a:effectLst/>
          </p:spPr>
          <p:txBody>
            <a:bodyPr/>
            <a:lstStyle/>
            <a:p>
              <a:pPr defTabSz="914400" eaLnBrk="0" hangingPunct="0">
                <a:defRPr/>
              </a:pPr>
              <a:endParaRPr lang="en-US" sz="2400">
                <a:latin typeface="Arial" pitchFamily="-111" charset="0"/>
                <a:ea typeface="ＭＳ Ｐゴシック" pitchFamily="-111" charset="-128"/>
              </a:endParaRPr>
            </a:p>
          </p:txBody>
        </p:sp>
      </p:grpSp>
      <p:grpSp>
        <p:nvGrpSpPr>
          <p:cNvPr id="5" name="Group 22">
            <a:extLst>
              <a:ext uri="{FF2B5EF4-FFF2-40B4-BE49-F238E27FC236}">
                <a16:creationId xmlns:a16="http://schemas.microsoft.com/office/drawing/2014/main" id="{33CC41C8-DCF1-684D-AE90-E357A4B2BD91}"/>
              </a:ext>
            </a:extLst>
          </p:cNvPr>
          <p:cNvGrpSpPr>
            <a:grpSpLocks/>
          </p:cNvGrpSpPr>
          <p:nvPr/>
        </p:nvGrpSpPr>
        <p:grpSpPr bwMode="auto">
          <a:xfrm flipV="1">
            <a:off x="1676400" y="3979863"/>
            <a:ext cx="5813425" cy="1387475"/>
            <a:chOff x="1478230" y="1280059"/>
            <a:chExt cx="5812891" cy="1386941"/>
          </a:xfrm>
        </p:grpSpPr>
        <p:sp>
          <p:nvSpPr>
            <p:cNvPr id="24" name="Striped Right Arrow 23">
              <a:extLst>
                <a:ext uri="{FF2B5EF4-FFF2-40B4-BE49-F238E27FC236}">
                  <a16:creationId xmlns:a16="http://schemas.microsoft.com/office/drawing/2014/main" id="{44D47832-3A57-8F4C-B541-1D1FD429ED5F}"/>
                </a:ext>
              </a:extLst>
            </p:cNvPr>
            <p:cNvSpPr/>
            <p:nvPr/>
          </p:nvSpPr>
          <p:spPr bwMode="auto">
            <a:xfrm rot="16200000">
              <a:off x="1153786" y="1604502"/>
              <a:ext cx="1158429" cy="509541"/>
            </a:xfrm>
            <a:prstGeom prst="stripedRightArrow">
              <a:avLst/>
            </a:prstGeom>
            <a:solidFill>
              <a:srgbClr val="FF0000"/>
            </a:solidFill>
            <a:ln w="9525" cap="flat" cmpd="sng" algn="ctr">
              <a:solidFill>
                <a:srgbClr val="FF0000"/>
              </a:solidFill>
              <a:prstDash val="solid"/>
              <a:round/>
              <a:headEnd type="none" w="med" len="med"/>
              <a:tailEnd type="none" w="med" len="med"/>
            </a:ln>
            <a:effectLst/>
          </p:spPr>
          <p:txBody>
            <a:bodyPr/>
            <a:lstStyle/>
            <a:p>
              <a:pPr defTabSz="914400" eaLnBrk="0" hangingPunct="0">
                <a:defRPr/>
              </a:pPr>
              <a:endParaRPr lang="en-US" sz="2400">
                <a:latin typeface="Arial" pitchFamily="-111" charset="0"/>
                <a:ea typeface="ＭＳ Ｐゴシック" pitchFamily="-111" charset="-128"/>
              </a:endParaRPr>
            </a:p>
          </p:txBody>
        </p:sp>
        <p:sp>
          <p:nvSpPr>
            <p:cNvPr id="25" name="Striped Right Arrow 24">
              <a:extLst>
                <a:ext uri="{FF2B5EF4-FFF2-40B4-BE49-F238E27FC236}">
                  <a16:creationId xmlns:a16="http://schemas.microsoft.com/office/drawing/2014/main" id="{BB79EEA0-C1F5-AB47-A4C7-CD89207CEECC}"/>
                </a:ext>
              </a:extLst>
            </p:cNvPr>
            <p:cNvSpPr/>
            <p:nvPr/>
          </p:nvSpPr>
          <p:spPr bwMode="auto">
            <a:xfrm rot="5400000" flipV="1">
              <a:off x="6457136" y="1833015"/>
              <a:ext cx="1158429" cy="509540"/>
            </a:xfrm>
            <a:prstGeom prst="stripedRightArrow">
              <a:avLst/>
            </a:prstGeom>
            <a:solidFill>
              <a:srgbClr val="FF0000"/>
            </a:solidFill>
            <a:ln w="9525" cap="flat" cmpd="sng" algn="ctr">
              <a:solidFill>
                <a:srgbClr val="FF0000"/>
              </a:solidFill>
              <a:prstDash val="solid"/>
              <a:round/>
              <a:headEnd type="none" w="med" len="med"/>
              <a:tailEnd type="none" w="med" len="med"/>
            </a:ln>
            <a:effectLst/>
          </p:spPr>
          <p:txBody>
            <a:bodyPr/>
            <a:lstStyle/>
            <a:p>
              <a:pPr defTabSz="914400" eaLnBrk="0" hangingPunct="0">
                <a:defRPr/>
              </a:pPr>
              <a:endParaRPr lang="en-US" sz="2400">
                <a:latin typeface="Arial" pitchFamily="-111" charset="0"/>
                <a:ea typeface="ＭＳ Ｐゴシック" pitchFamily="-111" charset="-128"/>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2A7679C3-D470-8C48-AE0D-B7F1E27FF9A7}"/>
              </a:ext>
            </a:extLst>
          </p:cNvPr>
          <p:cNvSpPr txBox="1">
            <a:spLocks noChangeArrowheads="1"/>
          </p:cNvSpPr>
          <p:nvPr/>
        </p:nvSpPr>
        <p:spPr bwMode="auto">
          <a:xfrm>
            <a:off x="1812925" y="13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solidFill>
                <a:srgbClr val="D01EB7"/>
              </a:solidFill>
              <a:latin typeface="Times" pitchFamily="2" charset="0"/>
            </a:endParaRPr>
          </a:p>
        </p:txBody>
      </p:sp>
      <p:sp>
        <p:nvSpPr>
          <p:cNvPr id="17411" name="Text Box 3">
            <a:extLst>
              <a:ext uri="{FF2B5EF4-FFF2-40B4-BE49-F238E27FC236}">
                <a16:creationId xmlns:a16="http://schemas.microsoft.com/office/drawing/2014/main" id="{1E1AC533-7047-0D45-941B-404304164659}"/>
              </a:ext>
            </a:extLst>
          </p:cNvPr>
          <p:cNvSpPr txBox="1">
            <a:spLocks noChangeArrowheads="1"/>
          </p:cNvSpPr>
          <p:nvPr/>
        </p:nvSpPr>
        <p:spPr bwMode="auto">
          <a:xfrm>
            <a:off x="2422525" y="51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pitchFamily="2" charset="0"/>
            </a:endParaRPr>
          </a:p>
        </p:txBody>
      </p:sp>
      <p:sp>
        <p:nvSpPr>
          <p:cNvPr id="22532" name="Text Box 4">
            <a:extLst>
              <a:ext uri="{FF2B5EF4-FFF2-40B4-BE49-F238E27FC236}">
                <a16:creationId xmlns:a16="http://schemas.microsoft.com/office/drawing/2014/main" id="{BA30E7C1-8265-F143-B620-EF21423C684C}"/>
              </a:ext>
            </a:extLst>
          </p:cNvPr>
          <p:cNvSpPr txBox="1">
            <a:spLocks noChangeArrowheads="1"/>
          </p:cNvSpPr>
          <p:nvPr/>
        </p:nvSpPr>
        <p:spPr bwMode="auto">
          <a:xfrm>
            <a:off x="425450" y="152400"/>
            <a:ext cx="8261350" cy="1077913"/>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ctr" eaLnBrk="1" hangingPunct="1">
              <a:defRPr/>
            </a:pPr>
            <a:r>
              <a:rPr lang="en-US" sz="3200" b="1">
                <a:effectLst>
                  <a:outerShdw blurRad="38100" dist="38100" dir="2700000" algn="tl">
                    <a:srgbClr val="C0C0C0"/>
                  </a:outerShdw>
                </a:effectLst>
                <a:latin typeface="Times" pitchFamily="-84" charset="0"/>
              </a:rPr>
              <a:t>“The Primitive Equations” </a:t>
            </a:r>
          </a:p>
          <a:p>
            <a:pPr algn="ctr" eaLnBrk="1" hangingPunct="1">
              <a:defRPr/>
            </a:pPr>
            <a:r>
              <a:rPr lang="en-US" sz="3200" b="1">
                <a:effectLst>
                  <a:outerShdw blurRad="38100" dist="38100" dir="2700000" algn="tl">
                    <a:srgbClr val="C0C0C0"/>
                  </a:outerShdw>
                </a:effectLst>
                <a:latin typeface="Times" pitchFamily="-84" charset="0"/>
              </a:rPr>
              <a:t>(meaning elemental, fundamental)</a:t>
            </a:r>
          </a:p>
        </p:txBody>
      </p:sp>
      <p:grpSp>
        <p:nvGrpSpPr>
          <p:cNvPr id="2" name="Group 13">
            <a:extLst>
              <a:ext uri="{FF2B5EF4-FFF2-40B4-BE49-F238E27FC236}">
                <a16:creationId xmlns:a16="http://schemas.microsoft.com/office/drawing/2014/main" id="{F0162901-BC45-F94E-9897-7A2DAC91B5C5}"/>
              </a:ext>
            </a:extLst>
          </p:cNvPr>
          <p:cNvGrpSpPr>
            <a:grpSpLocks/>
          </p:cNvGrpSpPr>
          <p:nvPr/>
        </p:nvGrpSpPr>
        <p:grpSpPr bwMode="auto">
          <a:xfrm>
            <a:off x="546100" y="4097338"/>
            <a:ext cx="8369300" cy="800100"/>
            <a:chOff x="546100" y="4097338"/>
            <a:chExt cx="8369300" cy="800100"/>
          </a:xfrm>
        </p:grpSpPr>
        <p:sp>
          <p:nvSpPr>
            <p:cNvPr id="6" name="Text Box 12">
              <a:extLst>
                <a:ext uri="{FF2B5EF4-FFF2-40B4-BE49-F238E27FC236}">
                  <a16:creationId xmlns:a16="http://schemas.microsoft.com/office/drawing/2014/main" id="{C5BF0966-F36D-D14B-8F56-C5F9C7E1A3D0}"/>
                </a:ext>
              </a:extLst>
            </p:cNvPr>
            <p:cNvSpPr txBox="1">
              <a:spLocks noChangeArrowheads="1"/>
            </p:cNvSpPr>
            <p:nvPr/>
          </p:nvSpPr>
          <p:spPr bwMode="auto">
            <a:xfrm>
              <a:off x="4114800" y="4249738"/>
              <a:ext cx="4800600" cy="579437"/>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effectLst>
                    <a:outerShdw blurRad="38100" dist="38100" dir="2700000" algn="tl">
                      <a:srgbClr val="DDDDDD"/>
                    </a:outerShdw>
                  </a:effectLst>
                  <a:latin typeface="Times" charset="0"/>
                  <a:ea typeface="+mn-ea"/>
                </a:rPr>
                <a:t>MASS CONSERVATION</a:t>
              </a:r>
            </a:p>
          </p:txBody>
        </p:sp>
        <p:pic>
          <p:nvPicPr>
            <p:cNvPr id="17424" name="Picture 18" descr="final">
              <a:extLst>
                <a:ext uri="{FF2B5EF4-FFF2-40B4-BE49-F238E27FC236}">
                  <a16:creationId xmlns:a16="http://schemas.microsoft.com/office/drawing/2014/main" id="{E5CC437A-8A37-9C42-8D5A-5BFC4F85F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4097338"/>
              <a:ext cx="2501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4">
            <a:extLst>
              <a:ext uri="{FF2B5EF4-FFF2-40B4-BE49-F238E27FC236}">
                <a16:creationId xmlns:a16="http://schemas.microsoft.com/office/drawing/2014/main" id="{3333BE99-6A26-874F-B06E-CA906D38B76E}"/>
              </a:ext>
            </a:extLst>
          </p:cNvPr>
          <p:cNvGrpSpPr>
            <a:grpSpLocks/>
          </p:cNvGrpSpPr>
          <p:nvPr/>
        </p:nvGrpSpPr>
        <p:grpSpPr bwMode="auto">
          <a:xfrm>
            <a:off x="457200" y="5240338"/>
            <a:ext cx="8458200" cy="779462"/>
            <a:chOff x="457200" y="5240338"/>
            <a:chExt cx="8458200" cy="779462"/>
          </a:xfrm>
        </p:grpSpPr>
        <p:sp>
          <p:nvSpPr>
            <p:cNvPr id="22541" name="Text Box 13">
              <a:extLst>
                <a:ext uri="{FF2B5EF4-FFF2-40B4-BE49-F238E27FC236}">
                  <a16:creationId xmlns:a16="http://schemas.microsoft.com/office/drawing/2014/main" id="{BF6520D7-22BB-5E43-9119-DD9292A276C0}"/>
                </a:ext>
              </a:extLst>
            </p:cNvPr>
            <p:cNvSpPr txBox="1">
              <a:spLocks noChangeArrowheads="1"/>
            </p:cNvSpPr>
            <p:nvPr/>
          </p:nvSpPr>
          <p:spPr bwMode="auto">
            <a:xfrm>
              <a:off x="3657600" y="5316538"/>
              <a:ext cx="5257800" cy="584200"/>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effectLst>
                    <a:outerShdw blurRad="38100" dist="38100" dir="2700000" algn="tl">
                      <a:srgbClr val="DDDDDD"/>
                    </a:outerShdw>
                  </a:effectLst>
                  <a:latin typeface="Times" charset="0"/>
                  <a:ea typeface="+mn-ea"/>
                </a:rPr>
                <a:t>FIRST LAW OF THERMO</a:t>
              </a:r>
            </a:p>
          </p:txBody>
        </p:sp>
        <p:pic>
          <p:nvPicPr>
            <p:cNvPr id="17422" name="Picture 19" descr="final">
              <a:extLst>
                <a:ext uri="{FF2B5EF4-FFF2-40B4-BE49-F238E27FC236}">
                  <a16:creationId xmlns:a16="http://schemas.microsoft.com/office/drawing/2014/main" id="{0ADE5017-786A-5345-953A-5C7C2CBA2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240338"/>
              <a:ext cx="35941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2">
            <a:extLst>
              <a:ext uri="{FF2B5EF4-FFF2-40B4-BE49-F238E27FC236}">
                <a16:creationId xmlns:a16="http://schemas.microsoft.com/office/drawing/2014/main" id="{2B2FCCFD-46AE-0242-B1E9-85B71135C2AC}"/>
              </a:ext>
            </a:extLst>
          </p:cNvPr>
          <p:cNvGrpSpPr>
            <a:grpSpLocks/>
          </p:cNvGrpSpPr>
          <p:nvPr/>
        </p:nvGrpSpPr>
        <p:grpSpPr bwMode="auto">
          <a:xfrm>
            <a:off x="533400" y="2725738"/>
            <a:ext cx="8153400" cy="1536700"/>
            <a:chOff x="533400" y="2725738"/>
            <a:chExt cx="8153400" cy="1536164"/>
          </a:xfrm>
        </p:grpSpPr>
        <p:sp>
          <p:nvSpPr>
            <p:cNvPr id="7" name="Text Box 10">
              <a:extLst>
                <a:ext uri="{FF2B5EF4-FFF2-40B4-BE49-F238E27FC236}">
                  <a16:creationId xmlns:a16="http://schemas.microsoft.com/office/drawing/2014/main" id="{DE893B0E-9AAD-2940-B1FE-9386F7BF89AD}"/>
                </a:ext>
              </a:extLst>
            </p:cNvPr>
            <p:cNvSpPr txBox="1">
              <a:spLocks noChangeArrowheads="1"/>
            </p:cNvSpPr>
            <p:nvPr/>
          </p:nvSpPr>
          <p:spPr bwMode="auto">
            <a:xfrm>
              <a:off x="5410200" y="2938389"/>
              <a:ext cx="3276600" cy="1323513"/>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effectLst>
                    <a:outerShdw blurRad="38100" dist="38100" dir="2700000" algn="tl">
                      <a:srgbClr val="DDDDDD"/>
                    </a:outerShdw>
                  </a:effectLst>
                  <a:latin typeface="Times" charset="0"/>
                  <a:ea typeface="+mn-ea"/>
                </a:rPr>
                <a:t>HYDROSTATIC </a:t>
              </a:r>
              <a:r>
                <a:rPr lang="en-US">
                  <a:effectLst>
                    <a:outerShdw blurRad="38100" dist="38100" dir="2700000" algn="tl">
                      <a:srgbClr val="DDDDDD"/>
                    </a:outerShdw>
                  </a:effectLst>
                  <a:latin typeface="Times" charset="0"/>
                  <a:ea typeface="+mn-ea"/>
                </a:rPr>
                <a:t>(w/ ideal gas law to eliminate </a:t>
              </a:r>
              <a:r>
                <a:rPr lang="en-US">
                  <a:effectLst>
                    <a:outerShdw blurRad="38100" dist="38100" dir="2700000" algn="tl">
                      <a:srgbClr val="DDDDDD"/>
                    </a:outerShdw>
                  </a:effectLst>
                  <a:latin typeface="Symbol"/>
                  <a:ea typeface="+mn-ea"/>
                </a:rPr>
                <a:t>r)</a:t>
              </a:r>
            </a:p>
          </p:txBody>
        </p:sp>
        <p:pic>
          <p:nvPicPr>
            <p:cNvPr id="17420" name="Picture 16" descr="latex-image-1.pdf">
              <a:extLst>
                <a:ext uri="{FF2B5EF4-FFF2-40B4-BE49-F238E27FC236}">
                  <a16:creationId xmlns:a16="http://schemas.microsoft.com/office/drawing/2014/main" id="{84C285DB-F588-8949-AE66-0C4AFD173D5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25738"/>
              <a:ext cx="22431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5">
            <a:extLst>
              <a:ext uri="{FF2B5EF4-FFF2-40B4-BE49-F238E27FC236}">
                <a16:creationId xmlns:a16="http://schemas.microsoft.com/office/drawing/2014/main" id="{161CBBE5-BE09-6C42-8758-B8307DBDAA95}"/>
              </a:ext>
            </a:extLst>
          </p:cNvPr>
          <p:cNvGrpSpPr>
            <a:grpSpLocks/>
          </p:cNvGrpSpPr>
          <p:nvPr/>
        </p:nvGrpSpPr>
        <p:grpSpPr bwMode="auto">
          <a:xfrm>
            <a:off x="533400" y="1292225"/>
            <a:ext cx="8229600" cy="1570038"/>
            <a:chOff x="533400" y="1292503"/>
            <a:chExt cx="8229600" cy="1569660"/>
          </a:xfrm>
        </p:grpSpPr>
        <p:sp>
          <p:nvSpPr>
            <p:cNvPr id="22539" name="Text Box 11">
              <a:extLst>
                <a:ext uri="{FF2B5EF4-FFF2-40B4-BE49-F238E27FC236}">
                  <a16:creationId xmlns:a16="http://schemas.microsoft.com/office/drawing/2014/main" id="{39792765-A9CA-1347-83A0-3979FD7ECEFC}"/>
                </a:ext>
              </a:extLst>
            </p:cNvPr>
            <p:cNvSpPr txBox="1">
              <a:spLocks noChangeArrowheads="1"/>
            </p:cNvSpPr>
            <p:nvPr/>
          </p:nvSpPr>
          <p:spPr bwMode="auto">
            <a:xfrm>
              <a:off x="5791200" y="1292503"/>
              <a:ext cx="2971800" cy="156966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effectLst>
                    <a:outerShdw blurRad="38100" dist="38100" dir="2700000" algn="tl">
                      <a:srgbClr val="DDDDDD"/>
                    </a:outerShdw>
                  </a:effectLst>
                  <a:latin typeface="Times" charset="0"/>
                  <a:ea typeface="+mn-ea"/>
                </a:rPr>
                <a:t>F=ma  in the HORIZONTAL (in p coords)</a:t>
              </a:r>
            </a:p>
          </p:txBody>
        </p:sp>
        <p:pic>
          <p:nvPicPr>
            <p:cNvPr id="17418" name="Picture 18" descr="latex-image-1.pdf">
              <a:extLst>
                <a:ext uri="{FF2B5EF4-FFF2-40B4-BE49-F238E27FC236}">
                  <a16:creationId xmlns:a16="http://schemas.microsoft.com/office/drawing/2014/main" id="{ADAAA63B-BA66-7E45-9D67-2FF9B4AB14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658938"/>
              <a:ext cx="5105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3AE1260-EFDB-A042-917B-2F2AE997BE94}"/>
              </a:ext>
            </a:extLst>
          </p:cNvPr>
          <p:cNvSpPr>
            <a:spLocks noGrp="1"/>
          </p:cNvSpPr>
          <p:nvPr>
            <p:ph type="title"/>
          </p:nvPr>
        </p:nvSpPr>
        <p:spPr/>
        <p:txBody>
          <a:bodyPr/>
          <a:lstStyle/>
          <a:p>
            <a:r>
              <a:rPr lang="en-US" altLang="en-US"/>
              <a:t>Strategic/hungry reading of the equations</a:t>
            </a:r>
          </a:p>
        </p:txBody>
      </p:sp>
      <p:sp>
        <p:nvSpPr>
          <p:cNvPr id="35843" name="Content Placeholder 2">
            <a:extLst>
              <a:ext uri="{FF2B5EF4-FFF2-40B4-BE49-F238E27FC236}">
                <a16:creationId xmlns:a16="http://schemas.microsoft.com/office/drawing/2014/main" id="{1B673C41-1D69-5446-B8C2-93D0B39F19AA}"/>
              </a:ext>
            </a:extLst>
          </p:cNvPr>
          <p:cNvSpPr>
            <a:spLocks noGrp="1"/>
          </p:cNvSpPr>
          <p:nvPr>
            <p:ph idx="1"/>
          </p:nvPr>
        </p:nvSpPr>
        <p:spPr/>
        <p:txBody>
          <a:bodyPr/>
          <a:lstStyle/>
          <a:p>
            <a:r>
              <a:rPr lang="en-US" altLang="en-US"/>
              <a:t>1. About how a warm core vortex forms “from scratch”</a:t>
            </a:r>
          </a:p>
          <a:p>
            <a:r>
              <a:rPr lang="en-US" altLang="en-US">
                <a:solidFill>
                  <a:srgbClr val="FF0000"/>
                </a:solidFill>
              </a:rPr>
              <a:t>2. About how we can get at omega (which we desire) from a tangled-up, coupled set of equations for several variables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1DF441A-31B0-2F4D-99C1-1DBF004ED3F4}"/>
              </a:ext>
            </a:extLst>
          </p:cNvPr>
          <p:cNvSpPr>
            <a:spLocks noGrp="1" noChangeArrowheads="1"/>
          </p:cNvSpPr>
          <p:nvPr>
            <p:ph type="title"/>
          </p:nvPr>
        </p:nvSpPr>
        <p:spPr/>
        <p:txBody>
          <a:bodyPr/>
          <a:lstStyle/>
          <a:p>
            <a:pPr eaLnBrk="1" hangingPunct="1">
              <a:defRPr/>
            </a:pPr>
            <a:r>
              <a:rPr lang="en-US" sz="3200" i="1"/>
              <a:t>Holy grail of dynamics</a:t>
            </a:r>
            <a:r>
              <a:rPr lang="en-US" sz="3200"/>
              <a:t>: get </a:t>
            </a:r>
            <a:r>
              <a:rPr lang="en-US" sz="3200">
                <a:latin typeface="Symbol" charset="2"/>
                <a:sym typeface="Symbol" charset="2"/>
              </a:rPr>
              <a:t></a:t>
            </a:r>
            <a:r>
              <a:rPr lang="en-US" sz="3200"/>
              <a:t>the key to clouds and rain using...</a:t>
            </a:r>
            <a:br>
              <a:rPr lang="en-US" sz="3200"/>
            </a:br>
            <a:r>
              <a:rPr lang="en-US" sz="3200" b="1">
                <a:solidFill>
                  <a:srgbClr val="FF3300"/>
                </a:solidFill>
                <a:effectLst>
                  <a:outerShdw blurRad="38100" dist="38100" dir="2700000" algn="tl">
                    <a:srgbClr val="DDDDDD"/>
                  </a:outerShdw>
                </a:effectLst>
                <a:latin typeface="Times" charset="0"/>
              </a:rPr>
              <a:t>The</a:t>
            </a:r>
            <a:r>
              <a:rPr lang="en-US" sz="3200" b="1">
                <a:solidFill>
                  <a:srgbClr val="FFFF00"/>
                </a:solidFill>
                <a:effectLst>
                  <a:outerShdw blurRad="38100" dist="38100" dir="2700000" algn="tl">
                    <a:srgbClr val="DDDDDD"/>
                  </a:outerShdw>
                </a:effectLst>
                <a:latin typeface="Times" charset="0"/>
              </a:rPr>
              <a:t> </a:t>
            </a:r>
            <a:r>
              <a:rPr lang="en-US" sz="3200" b="1">
                <a:solidFill>
                  <a:srgbClr val="FF3300"/>
                </a:solidFill>
                <a:effectLst>
                  <a:outerShdw blurRad="38100" dist="38100" dir="2700000" algn="tl">
                    <a:srgbClr val="DDDDDD"/>
                  </a:outerShdw>
                </a:effectLst>
                <a:latin typeface="Times" charset="0"/>
              </a:rPr>
              <a:t>Primitive</a:t>
            </a:r>
            <a:r>
              <a:rPr lang="en-US" sz="3200" b="1">
                <a:solidFill>
                  <a:srgbClr val="FFFF00"/>
                </a:solidFill>
                <a:effectLst>
                  <a:outerShdw blurRad="38100" dist="38100" dir="2700000" algn="tl">
                    <a:srgbClr val="DDDDDD"/>
                  </a:outerShdw>
                </a:effectLst>
                <a:latin typeface="Times" charset="0"/>
              </a:rPr>
              <a:t> </a:t>
            </a:r>
            <a:r>
              <a:rPr lang="en-US" sz="3200" b="1">
                <a:solidFill>
                  <a:srgbClr val="FF3300"/>
                </a:solidFill>
                <a:effectLst>
                  <a:outerShdw blurRad="38100" dist="38100" dir="2700000" algn="tl">
                    <a:srgbClr val="DDDDDD"/>
                  </a:outerShdw>
                </a:effectLst>
                <a:latin typeface="Times" charset="0"/>
              </a:rPr>
              <a:t>Equations</a:t>
            </a:r>
            <a:r>
              <a:rPr lang="en-US" sz="3200" b="1">
                <a:solidFill>
                  <a:srgbClr val="FFFF00"/>
                </a:solidFill>
                <a:effectLst>
                  <a:outerShdw blurRad="38100" dist="38100" dir="2700000" algn="tl">
                    <a:srgbClr val="DDDDDD"/>
                  </a:outerShdw>
                </a:effectLst>
                <a:latin typeface="Times" charset="0"/>
              </a:rPr>
              <a:t> </a:t>
            </a:r>
            <a:br>
              <a:rPr lang="en-US" sz="3200" b="1">
                <a:solidFill>
                  <a:srgbClr val="FFFF00"/>
                </a:solidFill>
                <a:effectLst>
                  <a:outerShdw blurRad="38100" dist="38100" dir="2700000" algn="tl">
                    <a:srgbClr val="DDDDDD"/>
                  </a:outerShdw>
                </a:effectLst>
                <a:latin typeface="Times" charset="0"/>
              </a:rPr>
            </a:br>
            <a:endParaRPr lang="en-US" sz="3200" b="1">
              <a:solidFill>
                <a:srgbClr val="FFFF00"/>
              </a:solidFill>
              <a:effectLst>
                <a:outerShdw blurRad="38100" dist="38100" dir="2700000" algn="tl">
                  <a:srgbClr val="DDDDDD"/>
                </a:outerShdw>
              </a:effectLst>
              <a:latin typeface="Times" charset="0"/>
            </a:endParaRPr>
          </a:p>
        </p:txBody>
      </p:sp>
      <p:grpSp>
        <p:nvGrpSpPr>
          <p:cNvPr id="2" name="Group 21">
            <a:extLst>
              <a:ext uri="{FF2B5EF4-FFF2-40B4-BE49-F238E27FC236}">
                <a16:creationId xmlns:a16="http://schemas.microsoft.com/office/drawing/2014/main" id="{1EF46AED-6F1F-C14D-AF9E-A3172786EBC8}"/>
              </a:ext>
            </a:extLst>
          </p:cNvPr>
          <p:cNvGrpSpPr>
            <a:grpSpLocks/>
          </p:cNvGrpSpPr>
          <p:nvPr/>
        </p:nvGrpSpPr>
        <p:grpSpPr bwMode="auto">
          <a:xfrm>
            <a:off x="609600" y="1893888"/>
            <a:ext cx="8229600" cy="925512"/>
            <a:chOff x="384" y="1193"/>
            <a:chExt cx="5184" cy="583"/>
          </a:xfrm>
        </p:grpSpPr>
        <p:sp>
          <p:nvSpPr>
            <p:cNvPr id="3082" name="Text Box 10">
              <a:extLst>
                <a:ext uri="{FF2B5EF4-FFF2-40B4-BE49-F238E27FC236}">
                  <a16:creationId xmlns:a16="http://schemas.microsoft.com/office/drawing/2014/main" id="{8EA9CD1A-9D95-114A-9F65-51E3CB1003EF}"/>
                </a:ext>
              </a:extLst>
            </p:cNvPr>
            <p:cNvSpPr txBox="1">
              <a:spLocks noChangeArrowheads="1"/>
            </p:cNvSpPr>
            <p:nvPr/>
          </p:nvSpPr>
          <p:spPr bwMode="auto">
            <a:xfrm>
              <a:off x="3781" y="1344"/>
              <a:ext cx="1787" cy="366"/>
            </a:xfrm>
            <a:prstGeom prst="rect">
              <a:avLst/>
            </a:prstGeom>
            <a:noFill/>
            <a:ln w="9525">
              <a:noFill/>
              <a:miter lim="800000"/>
              <a:headEnd/>
              <a:tailEnd/>
            </a:ln>
            <a:effectLst/>
          </p:spPr>
          <p:txBody>
            <a:bodyPr>
              <a:spAutoFit/>
            </a:bodyPr>
            <a:lstStyle/>
            <a:p>
              <a:pPr algn="ctr">
                <a:spcBef>
                  <a:spcPct val="50000"/>
                </a:spcBef>
                <a:defRPr/>
              </a:pPr>
              <a:r>
                <a:rPr lang="en-US" sz="1600">
                  <a:solidFill>
                    <a:srgbClr val="000000"/>
                  </a:solidFill>
                  <a:effectLst>
                    <a:outerShdw blurRad="38100" dist="38100" dir="2700000" algn="tl">
                      <a:srgbClr val="DDDDDD"/>
                    </a:outerShdw>
                  </a:effectLst>
                  <a:latin typeface="Times" charset="0"/>
                  <a:ea typeface="ＭＳ Ｐゴシック" pitchFamily="-84" charset="-128"/>
                </a:rPr>
                <a:t>HORIZONTAL MOMENTUM CONSERVATION</a:t>
              </a:r>
            </a:p>
          </p:txBody>
        </p:sp>
        <p:pic>
          <p:nvPicPr>
            <p:cNvPr id="36879" name="Picture 17" descr="final">
              <a:extLst>
                <a:ext uri="{FF2B5EF4-FFF2-40B4-BE49-F238E27FC236}">
                  <a16:creationId xmlns:a16="http://schemas.microsoft.com/office/drawing/2014/main" id="{CD2B8622-705F-4C4F-9497-58B75D854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193"/>
              <a:ext cx="3312"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4">
            <a:extLst>
              <a:ext uri="{FF2B5EF4-FFF2-40B4-BE49-F238E27FC236}">
                <a16:creationId xmlns:a16="http://schemas.microsoft.com/office/drawing/2014/main" id="{967F879B-B271-8D44-90B9-56A7CDCFD6D9}"/>
              </a:ext>
            </a:extLst>
          </p:cNvPr>
          <p:cNvGrpSpPr>
            <a:grpSpLocks/>
          </p:cNvGrpSpPr>
          <p:nvPr/>
        </p:nvGrpSpPr>
        <p:grpSpPr bwMode="auto">
          <a:xfrm>
            <a:off x="762000" y="5562600"/>
            <a:ext cx="7924800" cy="885825"/>
            <a:chOff x="480" y="3504"/>
            <a:chExt cx="4992" cy="558"/>
          </a:xfrm>
        </p:grpSpPr>
        <p:sp>
          <p:nvSpPr>
            <p:cNvPr id="3084" name="Text Box 12">
              <a:extLst>
                <a:ext uri="{FF2B5EF4-FFF2-40B4-BE49-F238E27FC236}">
                  <a16:creationId xmlns:a16="http://schemas.microsoft.com/office/drawing/2014/main" id="{FBAD8821-61F0-7A44-B318-AA45DA4A767D}"/>
                </a:ext>
              </a:extLst>
            </p:cNvPr>
            <p:cNvSpPr txBox="1">
              <a:spLocks noChangeArrowheads="1"/>
            </p:cNvSpPr>
            <p:nvPr/>
          </p:nvSpPr>
          <p:spPr bwMode="auto">
            <a:xfrm>
              <a:off x="3360" y="3696"/>
              <a:ext cx="2112" cy="366"/>
            </a:xfrm>
            <a:prstGeom prst="rect">
              <a:avLst/>
            </a:prstGeom>
            <a:noFill/>
            <a:ln w="9525">
              <a:noFill/>
              <a:miter lim="800000"/>
              <a:headEnd/>
              <a:tailEnd/>
            </a:ln>
            <a:effectLst/>
          </p:spPr>
          <p:txBody>
            <a:bodyPr>
              <a:spAutoFit/>
            </a:bodyPr>
            <a:lstStyle/>
            <a:p>
              <a:pPr algn="r">
                <a:spcBef>
                  <a:spcPct val="50000"/>
                </a:spcBef>
                <a:defRPr/>
              </a:pPr>
              <a:r>
                <a:rPr lang="en-US" sz="1600">
                  <a:solidFill>
                    <a:srgbClr val="000000"/>
                  </a:solidFill>
                  <a:effectLst>
                    <a:outerShdw blurRad="38100" dist="38100" dir="2700000" algn="tl">
                      <a:srgbClr val="DDDDDD"/>
                    </a:outerShdw>
                  </a:effectLst>
                  <a:latin typeface="Times" charset="0"/>
                  <a:ea typeface="ＭＳ Ｐゴシック" pitchFamily="-84" charset="-128"/>
                </a:rPr>
                <a:t>THERMODYNAMIC ENERGY CONSERVATION</a:t>
              </a:r>
            </a:p>
          </p:txBody>
        </p:sp>
        <p:sp>
          <p:nvSpPr>
            <p:cNvPr id="36876" name="Text Box 16">
              <a:extLst>
                <a:ext uri="{FF2B5EF4-FFF2-40B4-BE49-F238E27FC236}">
                  <a16:creationId xmlns:a16="http://schemas.microsoft.com/office/drawing/2014/main" id="{9B1598AC-99A5-314A-8C10-F4F114D3BE4E}"/>
                </a:ext>
              </a:extLst>
            </p:cNvPr>
            <p:cNvSpPr txBox="1">
              <a:spLocks noChangeArrowheads="1"/>
            </p:cNvSpPr>
            <p:nvPr/>
          </p:nvSpPr>
          <p:spPr bwMode="auto">
            <a:xfrm>
              <a:off x="1440" y="3696"/>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=0 for adiabatic flow</a:t>
              </a:r>
            </a:p>
          </p:txBody>
        </p:sp>
        <p:pic>
          <p:nvPicPr>
            <p:cNvPr id="36877" name="Picture 18" descr="final">
              <a:extLst>
                <a:ext uri="{FF2B5EF4-FFF2-40B4-BE49-F238E27FC236}">
                  <a16:creationId xmlns:a16="http://schemas.microsoft.com/office/drawing/2014/main" id="{302A1FC7-812F-DB44-845C-8495E2C65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3504"/>
              <a:ext cx="91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2">
            <a:extLst>
              <a:ext uri="{FF2B5EF4-FFF2-40B4-BE49-F238E27FC236}">
                <a16:creationId xmlns:a16="http://schemas.microsoft.com/office/drawing/2014/main" id="{8E46AE1D-71D4-894F-AAAD-CD472EE311BB}"/>
              </a:ext>
            </a:extLst>
          </p:cNvPr>
          <p:cNvGrpSpPr>
            <a:grpSpLocks/>
          </p:cNvGrpSpPr>
          <p:nvPr/>
        </p:nvGrpSpPr>
        <p:grpSpPr bwMode="auto">
          <a:xfrm>
            <a:off x="685800" y="3124200"/>
            <a:ext cx="8012113" cy="1023938"/>
            <a:chOff x="432" y="1968"/>
            <a:chExt cx="5047" cy="645"/>
          </a:xfrm>
        </p:grpSpPr>
        <p:sp>
          <p:nvSpPr>
            <p:cNvPr id="3081" name="Text Box 9">
              <a:extLst>
                <a:ext uri="{FF2B5EF4-FFF2-40B4-BE49-F238E27FC236}">
                  <a16:creationId xmlns:a16="http://schemas.microsoft.com/office/drawing/2014/main" id="{07F6B74A-9D18-5D41-AD52-C06E2C06C41F}"/>
                </a:ext>
              </a:extLst>
            </p:cNvPr>
            <p:cNvSpPr txBox="1">
              <a:spLocks noChangeArrowheads="1"/>
            </p:cNvSpPr>
            <p:nvPr/>
          </p:nvSpPr>
          <p:spPr bwMode="auto">
            <a:xfrm>
              <a:off x="3508" y="2016"/>
              <a:ext cx="1971" cy="597"/>
            </a:xfrm>
            <a:prstGeom prst="rect">
              <a:avLst/>
            </a:prstGeom>
            <a:noFill/>
            <a:ln w="9525">
              <a:noFill/>
              <a:miter lim="800000"/>
              <a:headEnd/>
              <a:tailEnd/>
            </a:ln>
            <a:effectLst/>
          </p:spPr>
          <p:txBody>
            <a:bodyPr>
              <a:spAutoFit/>
            </a:bodyPr>
            <a:lstStyle/>
            <a:p>
              <a:pPr algn="ctr">
                <a:spcBef>
                  <a:spcPct val="50000"/>
                </a:spcBef>
                <a:defRPr/>
              </a:pPr>
              <a:r>
                <a:rPr lang="en-US" sz="1600">
                  <a:solidFill>
                    <a:srgbClr val="000000"/>
                  </a:solidFill>
                  <a:effectLst>
                    <a:outerShdw blurRad="38100" dist="38100" dir="2700000" algn="tl">
                      <a:srgbClr val="DDDDDD"/>
                    </a:outerShdw>
                  </a:effectLst>
                  <a:latin typeface="Times" charset="0"/>
                  <a:ea typeface="ＭＳ Ｐゴシック" pitchFamily="-84" charset="-128"/>
                </a:rPr>
                <a:t>HYDROSTATIC </a:t>
              </a:r>
            </a:p>
            <a:p>
              <a:pPr algn="ctr">
                <a:spcBef>
                  <a:spcPct val="50000"/>
                </a:spcBef>
                <a:defRPr/>
              </a:pPr>
              <a:r>
                <a:rPr lang="en-US" sz="1600">
                  <a:solidFill>
                    <a:srgbClr val="000000"/>
                  </a:solidFill>
                  <a:effectLst>
                    <a:outerShdw blurRad="38100" dist="38100" dir="2700000" algn="tl">
                      <a:srgbClr val="DDDDDD"/>
                    </a:outerShdw>
                  </a:effectLst>
                  <a:latin typeface="Times" charset="0"/>
                  <a:ea typeface="ＭＳ Ｐゴシック" pitchFamily="-84" charset="-128"/>
                </a:rPr>
                <a:t>(from vertical momentum conservation law)</a:t>
              </a:r>
            </a:p>
          </p:txBody>
        </p:sp>
        <p:pic>
          <p:nvPicPr>
            <p:cNvPr id="36874" name="Picture 19" descr="final">
              <a:extLst>
                <a:ext uri="{FF2B5EF4-FFF2-40B4-BE49-F238E27FC236}">
                  <a16:creationId xmlns:a16="http://schemas.microsoft.com/office/drawing/2014/main" id="{1CF2366B-776E-8A40-AD31-D4B88FBBD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1968"/>
              <a:ext cx="124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3">
            <a:extLst>
              <a:ext uri="{FF2B5EF4-FFF2-40B4-BE49-F238E27FC236}">
                <a16:creationId xmlns:a16="http://schemas.microsoft.com/office/drawing/2014/main" id="{4F95628D-3FC6-CE4A-8B43-24274607B2E6}"/>
              </a:ext>
            </a:extLst>
          </p:cNvPr>
          <p:cNvGrpSpPr>
            <a:grpSpLocks/>
          </p:cNvGrpSpPr>
          <p:nvPr/>
        </p:nvGrpSpPr>
        <p:grpSpPr bwMode="auto">
          <a:xfrm>
            <a:off x="609600" y="4343400"/>
            <a:ext cx="7924800" cy="990600"/>
            <a:chOff x="384" y="2736"/>
            <a:chExt cx="4992" cy="624"/>
          </a:xfrm>
        </p:grpSpPr>
        <p:sp>
          <p:nvSpPr>
            <p:cNvPr id="3083" name="Text Box 11">
              <a:extLst>
                <a:ext uri="{FF2B5EF4-FFF2-40B4-BE49-F238E27FC236}">
                  <a16:creationId xmlns:a16="http://schemas.microsoft.com/office/drawing/2014/main" id="{C30DDAEC-AF27-4042-853A-C72375150234}"/>
                </a:ext>
              </a:extLst>
            </p:cNvPr>
            <p:cNvSpPr txBox="1">
              <a:spLocks noChangeArrowheads="1"/>
            </p:cNvSpPr>
            <p:nvPr/>
          </p:nvSpPr>
          <p:spPr bwMode="auto">
            <a:xfrm>
              <a:off x="2489" y="2976"/>
              <a:ext cx="2887" cy="212"/>
            </a:xfrm>
            <a:prstGeom prst="rect">
              <a:avLst/>
            </a:prstGeom>
            <a:noFill/>
            <a:ln w="9525">
              <a:noFill/>
              <a:miter lim="800000"/>
              <a:headEnd/>
              <a:tailEnd/>
            </a:ln>
            <a:effectLst/>
          </p:spPr>
          <p:txBody>
            <a:bodyPr>
              <a:spAutoFit/>
            </a:bodyPr>
            <a:lstStyle/>
            <a:p>
              <a:pPr algn="r">
                <a:spcBef>
                  <a:spcPct val="50000"/>
                </a:spcBef>
                <a:defRPr/>
              </a:pPr>
              <a:r>
                <a:rPr lang="en-US" sz="1600">
                  <a:solidFill>
                    <a:srgbClr val="000000"/>
                  </a:solidFill>
                  <a:effectLst>
                    <a:outerShdw blurRad="38100" dist="38100" dir="2700000" algn="tl">
                      <a:srgbClr val="DDDDDD"/>
                    </a:outerShdw>
                  </a:effectLst>
                  <a:latin typeface="Times" charset="0"/>
                  <a:ea typeface="ＭＳ Ｐゴシック" pitchFamily="-84" charset="-128"/>
                </a:rPr>
                <a:t>MASS CONSERVATION</a:t>
              </a:r>
            </a:p>
          </p:txBody>
        </p:sp>
        <p:pic>
          <p:nvPicPr>
            <p:cNvPr id="36872" name="Picture 20" descr="final">
              <a:extLst>
                <a:ext uri="{FF2B5EF4-FFF2-40B4-BE49-F238E27FC236}">
                  <a16:creationId xmlns:a16="http://schemas.microsoft.com/office/drawing/2014/main" id="{9A8B2D7B-8381-C94E-9893-96E6BACDF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2736"/>
              <a:ext cx="163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4DB1E7F1-C66F-0946-8871-01179B5CD564}"/>
              </a:ext>
            </a:extLst>
          </p:cNvPr>
          <p:cNvSpPr txBox="1">
            <a:spLocks noChangeArrowheads="1"/>
          </p:cNvSpPr>
          <p:nvPr/>
        </p:nvSpPr>
        <p:spPr bwMode="auto">
          <a:xfrm>
            <a:off x="1812925" y="13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solidFill>
                <a:srgbClr val="D01EB7"/>
              </a:solidFill>
              <a:latin typeface="Times" pitchFamily="2" charset="0"/>
            </a:endParaRPr>
          </a:p>
        </p:txBody>
      </p:sp>
      <p:sp>
        <p:nvSpPr>
          <p:cNvPr id="37891" name="Text Box 3">
            <a:extLst>
              <a:ext uri="{FF2B5EF4-FFF2-40B4-BE49-F238E27FC236}">
                <a16:creationId xmlns:a16="http://schemas.microsoft.com/office/drawing/2014/main" id="{2A556C04-979A-4242-A8A0-A4E5208F5F8C}"/>
              </a:ext>
            </a:extLst>
          </p:cNvPr>
          <p:cNvSpPr txBox="1">
            <a:spLocks noChangeArrowheads="1"/>
          </p:cNvSpPr>
          <p:nvPr/>
        </p:nvSpPr>
        <p:spPr bwMode="auto">
          <a:xfrm>
            <a:off x="2422525" y="51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latin typeface="Times" pitchFamily="2" charset="0"/>
            </a:endParaRPr>
          </a:p>
        </p:txBody>
      </p:sp>
      <p:sp>
        <p:nvSpPr>
          <p:cNvPr id="22532" name="Text Box 4">
            <a:extLst>
              <a:ext uri="{FF2B5EF4-FFF2-40B4-BE49-F238E27FC236}">
                <a16:creationId xmlns:a16="http://schemas.microsoft.com/office/drawing/2014/main" id="{EBD3789D-B050-A146-85FA-9CB2DF172C3A}"/>
              </a:ext>
            </a:extLst>
          </p:cNvPr>
          <p:cNvSpPr txBox="1">
            <a:spLocks noChangeArrowheads="1"/>
          </p:cNvSpPr>
          <p:nvPr/>
        </p:nvSpPr>
        <p:spPr bwMode="auto">
          <a:xfrm>
            <a:off x="0" y="30163"/>
            <a:ext cx="9144000" cy="2062162"/>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3200" dirty="0">
                <a:solidFill>
                  <a:srgbClr val="0000FF"/>
                </a:solidFill>
                <a:effectLst>
                  <a:outerShdw blurRad="38100" dist="38100" dir="2700000" algn="tl">
                    <a:srgbClr val="DDDDDD"/>
                  </a:outerShdw>
                </a:effectLst>
                <a:latin typeface="Times" charset="0"/>
                <a:ea typeface="ＭＳ Ｐゴシック" pitchFamily="-84" charset="-128"/>
              </a:rPr>
              <a:t>The atmosphere is thin, so a lot of its flow is horizontal large scale circulations. Can’t we study the dynamics of that without getting sucked into thermodynamics? </a:t>
            </a:r>
          </a:p>
          <a:p>
            <a:pPr algn="ctr" fontAlgn="auto">
              <a:spcBef>
                <a:spcPts val="0"/>
              </a:spcBef>
              <a:spcAft>
                <a:spcPts val="0"/>
              </a:spcAft>
              <a:defRPr/>
            </a:pPr>
            <a:r>
              <a:rPr lang="en-US" sz="3200" dirty="0">
                <a:solidFill>
                  <a:srgbClr val="FF0000"/>
                </a:solidFill>
                <a:effectLst>
                  <a:outerShdw blurRad="38100" dist="38100" dir="2700000" algn="tl">
                    <a:srgbClr val="DDDDDD"/>
                  </a:outerShdw>
                </a:effectLst>
                <a:latin typeface="Times" charset="0"/>
                <a:ea typeface="ＭＳ Ｐゴシック" pitchFamily="-84" charset="-128"/>
              </a:rPr>
              <a:t>If only we could clobber the “gradient of </a:t>
            </a:r>
            <a:r>
              <a:rPr lang="en-US" sz="3200" dirty="0" err="1">
                <a:solidFill>
                  <a:srgbClr val="FF0000"/>
                </a:solidFill>
                <a:effectLst>
                  <a:outerShdw blurRad="38100" dist="38100" dir="2700000" algn="tl">
                    <a:srgbClr val="DDDDDD"/>
                  </a:outerShdw>
                </a:effectLst>
                <a:latin typeface="Symbol" charset="2"/>
                <a:ea typeface="ＭＳ Ｐゴシック" pitchFamily="-84" charset="-128"/>
              </a:rPr>
              <a:t>F</a:t>
            </a:r>
            <a:r>
              <a:rPr lang="en-US" sz="3200" dirty="0">
                <a:solidFill>
                  <a:srgbClr val="FF0000"/>
                </a:solidFill>
                <a:effectLst>
                  <a:outerShdw blurRad="38100" dist="38100" dir="2700000" algn="tl">
                    <a:srgbClr val="DDDDDD"/>
                  </a:outerShdw>
                </a:effectLst>
                <a:latin typeface="Times" charset="0"/>
                <a:ea typeface="ＭＳ Ｐゴシック" pitchFamily="-84" charset="-128"/>
              </a:rPr>
              <a:t>” term...</a:t>
            </a:r>
            <a:r>
              <a:rPr lang="en-US" sz="3200" dirty="0">
                <a:solidFill>
                  <a:srgbClr val="0000FF"/>
                </a:solidFill>
                <a:effectLst>
                  <a:outerShdw blurRad="38100" dist="38100" dir="2700000" algn="tl">
                    <a:srgbClr val="DDDDDD"/>
                  </a:outerShdw>
                </a:effectLst>
                <a:latin typeface="Times" charset="0"/>
                <a:ea typeface="ＭＳ Ｐゴシック" pitchFamily="-84" charset="-128"/>
              </a:rPr>
              <a:t>  </a:t>
            </a:r>
          </a:p>
        </p:txBody>
      </p:sp>
      <p:sp>
        <p:nvSpPr>
          <p:cNvPr id="22538" name="Text Box 10">
            <a:extLst>
              <a:ext uri="{FF2B5EF4-FFF2-40B4-BE49-F238E27FC236}">
                <a16:creationId xmlns:a16="http://schemas.microsoft.com/office/drawing/2014/main" id="{48FA9572-9C1A-7B4E-9379-087D3E06B7F0}"/>
              </a:ext>
            </a:extLst>
          </p:cNvPr>
          <p:cNvSpPr txBox="1">
            <a:spLocks noChangeArrowheads="1"/>
          </p:cNvSpPr>
          <p:nvPr/>
        </p:nvSpPr>
        <p:spPr bwMode="auto">
          <a:xfrm>
            <a:off x="5410200" y="3624263"/>
            <a:ext cx="3276600" cy="94456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solidFill>
                  <a:prstClr val="black"/>
                </a:solidFill>
                <a:effectLst>
                  <a:outerShdw blurRad="38100" dist="38100" dir="2700000" algn="tl">
                    <a:srgbClr val="DDDDDD"/>
                  </a:outerShdw>
                </a:effectLst>
                <a:latin typeface="Times" charset="0"/>
                <a:ea typeface="ＭＳ Ｐゴシック" pitchFamily="-84" charset="-128"/>
              </a:rPr>
              <a:t>HYDROSTATIC </a:t>
            </a:r>
            <a:r>
              <a:rPr lang="en-US">
                <a:solidFill>
                  <a:prstClr val="black"/>
                </a:solidFill>
                <a:effectLst>
                  <a:outerShdw blurRad="38100" dist="38100" dir="2700000" algn="tl">
                    <a:srgbClr val="DDDDDD"/>
                  </a:outerShdw>
                </a:effectLst>
                <a:latin typeface="Times" charset="0"/>
                <a:ea typeface="ＭＳ Ｐゴシック" pitchFamily="-84" charset="-128"/>
              </a:rPr>
              <a:t>(w/ ideal gas law)</a:t>
            </a:r>
          </a:p>
        </p:txBody>
      </p:sp>
      <p:sp>
        <p:nvSpPr>
          <p:cNvPr id="22539" name="Text Box 11">
            <a:extLst>
              <a:ext uri="{FF2B5EF4-FFF2-40B4-BE49-F238E27FC236}">
                <a16:creationId xmlns:a16="http://schemas.microsoft.com/office/drawing/2014/main" id="{B4673A5D-D07E-2540-8825-D274D05E4E53}"/>
              </a:ext>
            </a:extLst>
          </p:cNvPr>
          <p:cNvSpPr txBox="1">
            <a:spLocks noChangeArrowheads="1"/>
          </p:cNvSpPr>
          <p:nvPr/>
        </p:nvSpPr>
        <p:spPr bwMode="auto">
          <a:xfrm>
            <a:off x="5791200" y="2192338"/>
            <a:ext cx="2971800" cy="1077912"/>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3200">
                <a:solidFill>
                  <a:prstClr val="black"/>
                </a:solidFill>
                <a:effectLst>
                  <a:outerShdw blurRad="38100" dist="38100" dir="2700000" algn="tl">
                    <a:srgbClr val="DDDDDD"/>
                  </a:outerShdw>
                </a:effectLst>
                <a:latin typeface="Times" charset="0"/>
                <a:ea typeface="ＭＳ Ｐゴシック" pitchFamily="-84" charset="-128"/>
              </a:rPr>
              <a:t>F=MA  in the HORIZONTAL</a:t>
            </a:r>
          </a:p>
        </p:txBody>
      </p:sp>
      <p:sp>
        <p:nvSpPr>
          <p:cNvPr id="22540" name="Text Box 12">
            <a:extLst>
              <a:ext uri="{FF2B5EF4-FFF2-40B4-BE49-F238E27FC236}">
                <a16:creationId xmlns:a16="http://schemas.microsoft.com/office/drawing/2014/main" id="{C3479187-DFCF-954A-99DC-2F264A207C93}"/>
              </a:ext>
            </a:extLst>
          </p:cNvPr>
          <p:cNvSpPr txBox="1">
            <a:spLocks noChangeArrowheads="1"/>
          </p:cNvSpPr>
          <p:nvPr/>
        </p:nvSpPr>
        <p:spPr bwMode="auto">
          <a:xfrm>
            <a:off x="4114800" y="4935538"/>
            <a:ext cx="4800600" cy="579437"/>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solidFill>
                  <a:prstClr val="black"/>
                </a:solidFill>
                <a:effectLst>
                  <a:outerShdw blurRad="38100" dist="38100" dir="2700000" algn="tl">
                    <a:srgbClr val="DDDDDD"/>
                  </a:outerShdw>
                </a:effectLst>
                <a:latin typeface="Times" charset="0"/>
                <a:ea typeface="ＭＳ Ｐゴシック" pitchFamily="-84" charset="-128"/>
              </a:rPr>
              <a:t>MASS CONSERVATION</a:t>
            </a:r>
          </a:p>
        </p:txBody>
      </p:sp>
      <p:sp>
        <p:nvSpPr>
          <p:cNvPr id="22541" name="Text Box 13">
            <a:extLst>
              <a:ext uri="{FF2B5EF4-FFF2-40B4-BE49-F238E27FC236}">
                <a16:creationId xmlns:a16="http://schemas.microsoft.com/office/drawing/2014/main" id="{C194859E-DEAB-D64F-ABA8-D33253C724EC}"/>
              </a:ext>
            </a:extLst>
          </p:cNvPr>
          <p:cNvSpPr txBox="1">
            <a:spLocks noChangeArrowheads="1"/>
          </p:cNvSpPr>
          <p:nvPr/>
        </p:nvSpPr>
        <p:spPr bwMode="auto">
          <a:xfrm>
            <a:off x="3657600" y="6002338"/>
            <a:ext cx="5257800" cy="584200"/>
          </a:xfrm>
          <a:prstGeom prst="rect">
            <a:avLst/>
          </a:prstGeom>
          <a:noFill/>
          <a:ln w="9525">
            <a:noFill/>
            <a:miter lim="800000"/>
            <a:headEnd/>
            <a:tailEnd/>
          </a:ln>
          <a:effectLst/>
        </p:spPr>
        <p:txBody>
          <a:bodyPr>
            <a:spAutoFit/>
          </a:bodyPr>
          <a:lstStyle/>
          <a:p>
            <a:pPr algn="r" fontAlgn="auto">
              <a:spcBef>
                <a:spcPct val="50000"/>
              </a:spcBef>
              <a:spcAft>
                <a:spcPts val="0"/>
              </a:spcAft>
              <a:defRPr/>
            </a:pPr>
            <a:r>
              <a:rPr lang="en-US" sz="3200">
                <a:solidFill>
                  <a:prstClr val="black"/>
                </a:solidFill>
                <a:effectLst>
                  <a:outerShdw blurRad="38100" dist="38100" dir="2700000" algn="tl">
                    <a:srgbClr val="DDDDDD"/>
                  </a:outerShdw>
                </a:effectLst>
                <a:latin typeface="Times" charset="0"/>
                <a:ea typeface="ＭＳ Ｐゴシック" pitchFamily="-84" charset="-128"/>
              </a:rPr>
              <a:t>FIRST LAW OF THERMO</a:t>
            </a:r>
          </a:p>
        </p:txBody>
      </p:sp>
      <p:pic>
        <p:nvPicPr>
          <p:cNvPr id="37897" name="Picture 18" descr="final">
            <a:extLst>
              <a:ext uri="{FF2B5EF4-FFF2-40B4-BE49-F238E27FC236}">
                <a16:creationId xmlns:a16="http://schemas.microsoft.com/office/drawing/2014/main" id="{37A46EBD-6B98-8B48-8CEC-C298703D4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4783138"/>
            <a:ext cx="2501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9" descr="final">
            <a:extLst>
              <a:ext uri="{FF2B5EF4-FFF2-40B4-BE49-F238E27FC236}">
                <a16:creationId xmlns:a16="http://schemas.microsoft.com/office/drawing/2014/main" id="{CB37A5E0-4E5C-9448-8B30-67AC7B086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926138"/>
            <a:ext cx="35941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6" descr="latex-image-1.pdf">
            <a:extLst>
              <a:ext uri="{FF2B5EF4-FFF2-40B4-BE49-F238E27FC236}">
                <a16:creationId xmlns:a16="http://schemas.microsoft.com/office/drawing/2014/main" id="{930C4D2F-79D9-354D-B033-50A6B04F26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429000"/>
            <a:ext cx="22431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8" descr="latex-image-1.pdf">
            <a:extLst>
              <a:ext uri="{FF2B5EF4-FFF2-40B4-BE49-F238E27FC236}">
                <a16:creationId xmlns:a16="http://schemas.microsoft.com/office/drawing/2014/main" id="{0AE57FB0-E676-ED4A-B4A6-4DF594B0E9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44738"/>
            <a:ext cx="5105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6B84D37-5D9E-014F-B637-78AEEA4469E0}"/>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pic>
        <p:nvPicPr>
          <p:cNvPr id="38915" name="Picture 12" descr="final">
            <a:extLst>
              <a:ext uri="{FF2B5EF4-FFF2-40B4-BE49-F238E27FC236}">
                <a16:creationId xmlns:a16="http://schemas.microsoft.com/office/drawing/2014/main" id="{91FEFF9E-2C83-3049-817E-07B48828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28575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descr="final">
            <a:extLst>
              <a:ext uri="{FF2B5EF4-FFF2-40B4-BE49-F238E27FC236}">
                <a16:creationId xmlns:a16="http://schemas.microsoft.com/office/drawing/2014/main" id="{7862726C-85E9-2C46-922F-F9F4F375D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38400"/>
            <a:ext cx="3175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Text Box 14">
            <a:extLst>
              <a:ext uri="{FF2B5EF4-FFF2-40B4-BE49-F238E27FC236}">
                <a16:creationId xmlns:a16="http://schemas.microsoft.com/office/drawing/2014/main" id="{78F334E7-8BDA-394B-852C-C1394C9C2F9F}"/>
              </a:ext>
            </a:extLst>
          </p:cNvPr>
          <p:cNvSpPr txBox="1">
            <a:spLocks noChangeArrowheads="1"/>
          </p:cNvSpPr>
          <p:nvPr/>
        </p:nvSpPr>
        <p:spPr bwMode="auto">
          <a:xfrm>
            <a:off x="4572000" y="1295400"/>
            <a:ext cx="4168775" cy="579438"/>
          </a:xfrm>
          <a:prstGeom prst="rect">
            <a:avLst/>
          </a:prstGeom>
          <a:noFill/>
          <a:ln w="9525">
            <a:noFill/>
            <a:miter lim="800000"/>
            <a:headEnd/>
            <a:tailEnd/>
          </a:ln>
        </p:spPr>
        <p:txBody>
          <a:bodyPr>
            <a:spAutoFit/>
          </a:bodyPr>
          <a:lstStyle/>
          <a:p>
            <a:pPr>
              <a:spcBef>
                <a:spcPct val="50000"/>
              </a:spcBef>
              <a:defRPr/>
            </a:pPr>
            <a:r>
              <a:rPr lang="en-US" sz="3200" b="1">
                <a:solidFill>
                  <a:srgbClr val="FF3300"/>
                </a:solidFill>
                <a:effectLst>
                  <a:outerShdw blurRad="38100" dist="38100" dir="2700000" algn="tl">
                    <a:srgbClr val="DDDDDD"/>
                  </a:outerShdw>
                </a:effectLst>
                <a:latin typeface="Times" charset="0"/>
                <a:ea typeface="ＭＳ Ｐゴシック" pitchFamily="-84" charset="-128"/>
              </a:rPr>
              <a:t>There it is! Grab it!</a:t>
            </a:r>
          </a:p>
        </p:txBody>
      </p:sp>
      <p:sp>
        <p:nvSpPr>
          <p:cNvPr id="6159" name="Text Box 15">
            <a:extLst>
              <a:ext uri="{FF2B5EF4-FFF2-40B4-BE49-F238E27FC236}">
                <a16:creationId xmlns:a16="http://schemas.microsoft.com/office/drawing/2014/main" id="{4BB2200F-CDAA-FC42-B2F2-9D7FC131A34B}"/>
              </a:ext>
            </a:extLst>
          </p:cNvPr>
          <p:cNvSpPr txBox="1">
            <a:spLocks noChangeArrowheads="1"/>
          </p:cNvSpPr>
          <p:nvPr/>
        </p:nvSpPr>
        <p:spPr bwMode="auto">
          <a:xfrm>
            <a:off x="4191000" y="2270125"/>
            <a:ext cx="4800600" cy="1220788"/>
          </a:xfrm>
          <a:prstGeom prst="rect">
            <a:avLst/>
          </a:prstGeom>
          <a:noFill/>
          <a:ln w="9525">
            <a:noFill/>
            <a:miter lim="800000"/>
            <a:headEnd/>
            <a:tailEnd/>
          </a:ln>
        </p:spPr>
        <p:txBody>
          <a:bodyPr>
            <a:spAutoFit/>
          </a:bodyPr>
          <a:lstStyle/>
          <a:p>
            <a:pPr algn="ctr">
              <a:spcBef>
                <a:spcPct val="50000"/>
              </a:spcBef>
              <a:defRPr/>
            </a:pPr>
            <a:r>
              <a:rPr lang="en-US" sz="3200" b="1">
                <a:solidFill>
                  <a:srgbClr val="FF3300"/>
                </a:solidFill>
                <a:effectLst>
                  <a:outerShdw blurRad="38100" dist="38100" dir="2700000" algn="tl">
                    <a:srgbClr val="DDDDDD"/>
                  </a:outerShdw>
                </a:effectLst>
                <a:latin typeface="Times" charset="0"/>
                <a:ea typeface="ＭＳ Ｐゴシック" pitchFamily="-84" charset="-128"/>
              </a:rPr>
              <a:t>Yeah I took Calc 1</a:t>
            </a:r>
          </a:p>
          <a:p>
            <a:pPr algn="ctr">
              <a:spcBef>
                <a:spcPct val="50000"/>
              </a:spcBef>
              <a:defRPr/>
            </a:pPr>
            <a:r>
              <a:rPr lang="en-US" sz="2800" b="1">
                <a:solidFill>
                  <a:srgbClr val="FF3300"/>
                </a:solidFill>
                <a:effectLst>
                  <a:outerShdw blurRad="38100" dist="38100" dir="2700000" algn="tl">
                    <a:srgbClr val="DDDDDD"/>
                  </a:outerShdw>
                </a:effectLst>
                <a:latin typeface="Times" charset="0"/>
                <a:ea typeface="ＭＳ Ｐゴシック" pitchFamily="-84" charset="-128"/>
              </a:rPr>
              <a:t>Oops, it's hooked to wind</a:t>
            </a:r>
          </a:p>
        </p:txBody>
      </p:sp>
      <p:pic>
        <p:nvPicPr>
          <p:cNvPr id="6160" name="Picture 16" descr="final">
            <a:extLst>
              <a:ext uri="{FF2B5EF4-FFF2-40B4-BE49-F238E27FC236}">
                <a16:creationId xmlns:a16="http://schemas.microsoft.com/office/drawing/2014/main" id="{DF9EA967-8F36-BF4B-99F5-96A7E5B31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657600"/>
            <a:ext cx="3657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Text Box 17">
            <a:extLst>
              <a:ext uri="{FF2B5EF4-FFF2-40B4-BE49-F238E27FC236}">
                <a16:creationId xmlns:a16="http://schemas.microsoft.com/office/drawing/2014/main" id="{30371D77-CDB6-B142-80CB-29A60F1EBB2E}"/>
              </a:ext>
            </a:extLst>
          </p:cNvPr>
          <p:cNvSpPr txBox="1">
            <a:spLocks noChangeArrowheads="1"/>
          </p:cNvSpPr>
          <p:nvPr/>
        </p:nvSpPr>
        <p:spPr bwMode="auto">
          <a:xfrm>
            <a:off x="4648200" y="3733800"/>
            <a:ext cx="4038600" cy="457200"/>
          </a:xfrm>
          <a:prstGeom prst="rect">
            <a:avLst/>
          </a:prstGeom>
          <a:noFill/>
          <a:ln w="9525">
            <a:noFill/>
            <a:miter lim="800000"/>
            <a:headEnd/>
            <a:tailEnd/>
          </a:ln>
        </p:spPr>
        <p:txBody>
          <a:bodyPr>
            <a:spAutoFit/>
          </a:bodyPr>
          <a:lstStyle/>
          <a:p>
            <a:pPr>
              <a:spcBef>
                <a:spcPct val="50000"/>
              </a:spcBef>
              <a:defRPr/>
            </a:pPr>
            <a:r>
              <a:rPr lang="en-US">
                <a:solidFill>
                  <a:srgbClr val="FF3300"/>
                </a:solidFill>
                <a:effectLst>
                  <a:outerShdw blurRad="38100" dist="38100" dir="2700000" algn="tl">
                    <a:srgbClr val="DDDDDD"/>
                  </a:outerShdw>
                </a:effectLst>
                <a:latin typeface="Times" charset="0"/>
                <a:ea typeface="ＭＳ Ｐゴシック" pitchFamily="-84" charset="-128"/>
              </a:rPr>
              <a:t>uhh, ... this could take awhile</a:t>
            </a:r>
          </a:p>
        </p:txBody>
      </p:sp>
      <p:sp>
        <p:nvSpPr>
          <p:cNvPr id="6162" name="Text Box 18">
            <a:extLst>
              <a:ext uri="{FF2B5EF4-FFF2-40B4-BE49-F238E27FC236}">
                <a16:creationId xmlns:a16="http://schemas.microsoft.com/office/drawing/2014/main" id="{EEDC0285-A2C7-9840-A5E9-6ADD85C3698C}"/>
              </a:ext>
            </a:extLst>
          </p:cNvPr>
          <p:cNvSpPr txBox="1">
            <a:spLocks noChangeArrowheads="1"/>
          </p:cNvSpPr>
          <p:nvPr/>
        </p:nvSpPr>
        <p:spPr bwMode="auto">
          <a:xfrm>
            <a:off x="609600" y="4572000"/>
            <a:ext cx="8001000" cy="1846263"/>
          </a:xfrm>
          <a:prstGeom prst="rect">
            <a:avLst/>
          </a:prstGeom>
          <a:noFill/>
          <a:ln w="9525">
            <a:noFill/>
            <a:miter lim="800000"/>
            <a:headEnd/>
            <a:tailEnd/>
          </a:ln>
        </p:spPr>
        <p:txBody>
          <a:bodyPr>
            <a:spAutoFit/>
          </a:bodyPr>
          <a:lstStyle/>
          <a:p>
            <a:pPr marL="457200" indent="-457200">
              <a:spcBef>
                <a:spcPct val="50000"/>
              </a:spcBef>
              <a:buFont typeface="Arial" charset="0"/>
              <a:buAutoNum type="arabicPeriod"/>
              <a:defRPr/>
            </a:pPr>
            <a:r>
              <a:rPr lang="en-US">
                <a:solidFill>
                  <a:srgbClr val="FF3300"/>
                </a:solidFill>
                <a:effectLst>
                  <a:outerShdw blurRad="38100" dist="38100" dir="2700000" algn="tl">
                    <a:srgbClr val="DDDDDD"/>
                  </a:outerShdw>
                </a:effectLst>
                <a:latin typeface="Times" charset="0"/>
                <a:ea typeface="ＭＳ Ｐゴシック" pitchFamily="-84" charset="-128"/>
              </a:rPr>
              <a:t>Simplify life: "inviscid", air is soooo slippery. </a:t>
            </a:r>
          </a:p>
          <a:p>
            <a:pPr marL="457200" indent="-457200">
              <a:spcBef>
                <a:spcPct val="50000"/>
              </a:spcBef>
              <a:buFont typeface="Arial" charset="0"/>
              <a:buNone/>
              <a:defRPr/>
            </a:pPr>
            <a:r>
              <a:rPr lang="en-US">
                <a:solidFill>
                  <a:srgbClr val="FF3300"/>
                </a:solidFill>
                <a:effectLst>
                  <a:outerShdw blurRad="38100" dist="38100" dir="2700000" algn="tl">
                    <a:srgbClr val="DDDDDD"/>
                  </a:outerShdw>
                </a:effectLst>
                <a:latin typeface="Times" charset="0"/>
                <a:ea typeface="ＭＳ Ｐゴシック" pitchFamily="-84" charset="-128"/>
              </a:rPr>
              <a:t>2. The Coriolis force (f term) is conceptually simple once you know it  </a:t>
            </a:r>
          </a:p>
          <a:p>
            <a:pPr marL="457200" indent="-457200">
              <a:spcBef>
                <a:spcPct val="50000"/>
              </a:spcBef>
              <a:buFont typeface="Arial" charset="0"/>
              <a:buNone/>
              <a:defRPr/>
            </a:pPr>
            <a:r>
              <a:rPr lang="en-US" sz="2000">
                <a:solidFill>
                  <a:srgbClr val="FF3300"/>
                </a:solidFill>
                <a:effectLst>
                  <a:outerShdw blurRad="38100" dist="38100" dir="2700000" algn="tl">
                    <a:srgbClr val="DDDDDD"/>
                  </a:outerShdw>
                </a:effectLst>
                <a:latin typeface="Times" charset="0"/>
                <a:ea typeface="ＭＳ Ｐゴシック" pitchFamily="-84" charset="-128"/>
              </a:rPr>
              <a:t>		</a:t>
            </a:r>
            <a:r>
              <a:rPr lang="en-US" sz="2000" b="1">
                <a:solidFill>
                  <a:srgbClr val="FF3300"/>
                </a:solidFill>
                <a:effectLst>
                  <a:outerShdw blurRad="38100" dist="38100" dir="2700000" algn="tl">
                    <a:srgbClr val="DDDDDD"/>
                  </a:outerShdw>
                </a:effectLst>
                <a:latin typeface="Times" charset="0"/>
                <a:ea typeface="ＭＳ Ｐゴシック" pitchFamily="-84" charset="-128"/>
              </a:rPr>
              <a:t>NOTE: "k </a:t>
            </a:r>
            <a:r>
              <a:rPr lang="en-US" sz="2000" b="1">
                <a:solidFill>
                  <a:srgbClr val="FF3300"/>
                </a:solidFill>
                <a:effectLst>
                  <a:outerShdw blurRad="38100" dist="38100" dir="2700000" algn="tl">
                    <a:srgbClr val="DDDDDD"/>
                  </a:outerShdw>
                </a:effectLst>
                <a:latin typeface="Arial"/>
                <a:ea typeface="ＭＳ Ｐゴシック" pitchFamily="-84" charset="-128"/>
              </a:rPr>
              <a:t>x</a:t>
            </a:r>
            <a:r>
              <a:rPr lang="en-US" sz="2000" b="1">
                <a:solidFill>
                  <a:srgbClr val="FF3300"/>
                </a:solidFill>
                <a:effectLst>
                  <a:outerShdw blurRad="38100" dist="38100" dir="2700000" algn="tl">
                    <a:srgbClr val="DDDDDD"/>
                  </a:outerShdw>
                </a:effectLst>
                <a:latin typeface="Times" charset="0"/>
                <a:ea typeface="ＭＳ Ｐゴシック" pitchFamily="-84" charset="-128"/>
              </a:rPr>
              <a:t>" is pronounced "90 degrees to the left of"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1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61">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62">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162">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1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build="p" autoUpdateAnimBg="0"/>
      <p:bldP spid="6161" grpId="0" build="p" autoUpdateAnimBg="0"/>
      <p:bldP spid="6162"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8925A10-164F-2141-A56E-12C2C20F078D}"/>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pic>
        <p:nvPicPr>
          <p:cNvPr id="39939" name="Picture 3" descr="final">
            <a:extLst>
              <a:ext uri="{FF2B5EF4-FFF2-40B4-BE49-F238E27FC236}">
                <a16:creationId xmlns:a16="http://schemas.microsoft.com/office/drawing/2014/main" id="{131582FE-43AE-3047-ACAF-CD8E4B862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a:extLst>
              <a:ext uri="{FF2B5EF4-FFF2-40B4-BE49-F238E27FC236}">
                <a16:creationId xmlns:a16="http://schemas.microsoft.com/office/drawing/2014/main" id="{BC2038DF-6D28-3F47-978D-47272E018E04}"/>
              </a:ext>
            </a:extLst>
          </p:cNvPr>
          <p:cNvGrpSpPr>
            <a:grpSpLocks/>
          </p:cNvGrpSpPr>
          <p:nvPr/>
        </p:nvGrpSpPr>
        <p:grpSpPr bwMode="auto">
          <a:xfrm>
            <a:off x="685800" y="2209800"/>
            <a:ext cx="7924800" cy="1447800"/>
            <a:chOff x="432" y="1392"/>
            <a:chExt cx="4992" cy="912"/>
          </a:xfrm>
        </p:grpSpPr>
        <p:sp>
          <p:nvSpPr>
            <p:cNvPr id="10244" name="Text Box 4">
              <a:extLst>
                <a:ext uri="{FF2B5EF4-FFF2-40B4-BE49-F238E27FC236}">
                  <a16:creationId xmlns:a16="http://schemas.microsoft.com/office/drawing/2014/main" id="{2AA0729E-560B-DE4C-ABBF-FC35625704A3}"/>
                </a:ext>
              </a:extLst>
            </p:cNvPr>
            <p:cNvSpPr txBox="1">
              <a:spLocks noChangeArrowheads="1"/>
            </p:cNvSpPr>
            <p:nvPr/>
          </p:nvSpPr>
          <p:spPr bwMode="auto">
            <a:xfrm>
              <a:off x="432" y="1392"/>
              <a:ext cx="4992" cy="596"/>
            </a:xfrm>
            <a:prstGeom prst="rect">
              <a:avLst/>
            </a:prstGeom>
            <a:noFill/>
            <a:ln w="9525">
              <a:noFill/>
              <a:miter lim="800000"/>
              <a:headEnd/>
              <a:tailEnd/>
            </a:ln>
          </p:spPr>
          <p:txBody>
            <a:bodyPr>
              <a:spAutoFit/>
            </a:bodyPr>
            <a:lstStyle/>
            <a:p>
              <a:pPr>
                <a:spcBef>
                  <a:spcPct val="50000"/>
                </a:spcBef>
                <a:defRPr/>
              </a:pPr>
              <a:r>
                <a:rPr lang="en-US" sz="2800">
                  <a:solidFill>
                    <a:srgbClr val="FF3300"/>
                  </a:solidFill>
                  <a:effectLst>
                    <a:outerShdw blurRad="38100" dist="38100" dir="2700000" algn="tl">
                      <a:srgbClr val="DDDDDD"/>
                    </a:outerShdw>
                  </a:effectLst>
                  <a:latin typeface="Times" charset="0"/>
                  <a:ea typeface="ＭＳ Ｐゴシック" pitchFamily="-84" charset="-128"/>
                </a:rPr>
                <a:t>Straightforward, gimme </a:t>
              </a:r>
              <a:r>
                <a:rPr lang="en-US" sz="2800">
                  <a:solidFill>
                    <a:srgbClr val="FF3300"/>
                  </a:solidFill>
                  <a:effectLst>
                    <a:outerShdw blurRad="38100" dist="38100" dir="2700000" algn="tl">
                      <a:srgbClr val="DDDDDD"/>
                    </a:outerShdw>
                  </a:effectLst>
                  <a:latin typeface="Symbol" charset="2"/>
                  <a:ea typeface="ＭＳ Ｐゴシック" pitchFamily="-84" charset="-128"/>
                  <a:sym typeface="Symbol" charset="2"/>
                </a:rPr>
                <a:t></a:t>
              </a:r>
              <a:r>
                <a:rPr lang="en-US" sz="2800">
                  <a:solidFill>
                    <a:srgbClr val="FF3300"/>
                  </a:solidFill>
                  <a:effectLst>
                    <a:outerShdw blurRad="38100" dist="38100" dir="2700000" algn="tl">
                      <a:srgbClr val="DDDDDD"/>
                    </a:outerShdw>
                  </a:effectLst>
                  <a:latin typeface="Arial"/>
                  <a:ea typeface="ＭＳ Ｐゴシック" pitchFamily="-84" charset="-128"/>
                </a:rPr>
                <a:t>grab from hydrostatic eq’n:</a:t>
              </a:r>
            </a:p>
          </p:txBody>
        </p:sp>
        <p:pic>
          <p:nvPicPr>
            <p:cNvPr id="39947" name="Picture 5" descr="final">
              <a:extLst>
                <a:ext uri="{FF2B5EF4-FFF2-40B4-BE49-F238E27FC236}">
                  <a16:creationId xmlns:a16="http://schemas.microsoft.com/office/drawing/2014/main" id="{5E0D1042-A04E-6141-8521-57CA9191D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712"/>
              <a:ext cx="2344"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6" name="Text Box 6">
            <a:extLst>
              <a:ext uri="{FF2B5EF4-FFF2-40B4-BE49-F238E27FC236}">
                <a16:creationId xmlns:a16="http://schemas.microsoft.com/office/drawing/2014/main" id="{6D508C74-5984-5F48-BAF1-EC75192652FA}"/>
              </a:ext>
            </a:extLst>
          </p:cNvPr>
          <p:cNvSpPr txBox="1">
            <a:spLocks noChangeArrowheads="1"/>
          </p:cNvSpPr>
          <p:nvPr/>
        </p:nvSpPr>
        <p:spPr bwMode="auto">
          <a:xfrm>
            <a:off x="762000" y="3657600"/>
            <a:ext cx="5257800" cy="457200"/>
          </a:xfrm>
          <a:prstGeom prst="rect">
            <a:avLst/>
          </a:prstGeom>
          <a:noFill/>
          <a:ln w="9525">
            <a:noFill/>
            <a:miter lim="800000"/>
            <a:headEnd/>
            <a:tailEnd/>
          </a:ln>
        </p:spPr>
        <p:txBody>
          <a:bodyPr>
            <a:spAutoFit/>
          </a:bodyPr>
          <a:lstStyle/>
          <a:p>
            <a:pPr>
              <a:spcBef>
                <a:spcPct val="50000"/>
              </a:spcBef>
              <a:defRPr/>
            </a:pPr>
            <a:r>
              <a:rPr lang="en-US">
                <a:solidFill>
                  <a:srgbClr val="FF3300"/>
                </a:solidFill>
                <a:effectLst>
                  <a:outerShdw blurRad="38100" dist="38100" dir="2700000" algn="tl">
                    <a:srgbClr val="DDDDDD"/>
                  </a:outerShdw>
                </a:effectLst>
                <a:latin typeface="Times" charset="0"/>
                <a:ea typeface="ＭＳ Ｐゴシック" pitchFamily="-84" charset="-128"/>
              </a:rPr>
              <a:t>Uh-oh, now we need T</a:t>
            </a:r>
          </a:p>
        </p:txBody>
      </p:sp>
      <p:pic>
        <p:nvPicPr>
          <p:cNvPr id="10247" name="Picture 7" descr="final">
            <a:extLst>
              <a:ext uri="{FF2B5EF4-FFF2-40B4-BE49-F238E27FC236}">
                <a16:creationId xmlns:a16="http://schemas.microsoft.com/office/drawing/2014/main" id="{60194A3A-13CA-B14B-8146-3D35301E0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391025"/>
            <a:ext cx="30480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descr="final">
            <a:extLst>
              <a:ext uri="{FF2B5EF4-FFF2-40B4-BE49-F238E27FC236}">
                <a16:creationId xmlns:a16="http://schemas.microsoft.com/office/drawing/2014/main" id="{CC68C2CF-3018-4149-A4DA-E6311404D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297363"/>
            <a:ext cx="14478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Text Box 9">
            <a:extLst>
              <a:ext uri="{FF2B5EF4-FFF2-40B4-BE49-F238E27FC236}">
                <a16:creationId xmlns:a16="http://schemas.microsoft.com/office/drawing/2014/main" id="{1211D33C-A9AF-2247-A291-A2B131F5CB46}"/>
              </a:ext>
            </a:extLst>
          </p:cNvPr>
          <p:cNvSpPr txBox="1">
            <a:spLocks noChangeArrowheads="1"/>
          </p:cNvSpPr>
          <p:nvPr/>
        </p:nvSpPr>
        <p:spPr bwMode="auto">
          <a:xfrm>
            <a:off x="3352800" y="4419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OR</a:t>
            </a:r>
          </a:p>
        </p:txBody>
      </p:sp>
      <p:sp>
        <p:nvSpPr>
          <p:cNvPr id="10250" name="Text Box 10">
            <a:extLst>
              <a:ext uri="{FF2B5EF4-FFF2-40B4-BE49-F238E27FC236}">
                <a16:creationId xmlns:a16="http://schemas.microsoft.com/office/drawing/2014/main" id="{FC5BEEBC-DB96-A742-A622-3EEDBA632CFA}"/>
              </a:ext>
            </a:extLst>
          </p:cNvPr>
          <p:cNvSpPr txBox="1">
            <a:spLocks noChangeArrowheads="1"/>
          </p:cNvSpPr>
          <p:nvPr/>
        </p:nvSpPr>
        <p:spPr bwMode="auto">
          <a:xfrm>
            <a:off x="838200" y="5349875"/>
            <a:ext cx="7620000" cy="822325"/>
          </a:xfrm>
          <a:prstGeom prst="rect">
            <a:avLst/>
          </a:prstGeom>
          <a:noFill/>
          <a:ln w="9525">
            <a:noFill/>
            <a:miter lim="800000"/>
            <a:headEnd/>
            <a:tailEnd/>
          </a:ln>
        </p:spPr>
        <p:txBody>
          <a:bodyPr>
            <a:spAutoFit/>
          </a:bodyPr>
          <a:lstStyle/>
          <a:p>
            <a:pPr>
              <a:spcBef>
                <a:spcPct val="50000"/>
              </a:spcBef>
              <a:defRPr/>
            </a:pPr>
            <a:r>
              <a:rPr lang="en-US">
                <a:solidFill>
                  <a:srgbClr val="FF3300"/>
                </a:solidFill>
                <a:effectLst>
                  <a:outerShdw blurRad="38100" dist="38100" dir="2700000" algn="tl">
                    <a:srgbClr val="DDDDDD"/>
                  </a:outerShdw>
                </a:effectLst>
                <a:latin typeface="Times" charset="0"/>
                <a:ea typeface="ＭＳ Ｐゴシック" pitchFamily="-84" charset="-128"/>
              </a:rPr>
              <a:t>Uh-oh, now we need </a:t>
            </a:r>
            <a:r>
              <a:rPr lang="en-US">
                <a:solidFill>
                  <a:srgbClr val="FF3300"/>
                </a:solidFill>
                <a:effectLst>
                  <a:outerShdw blurRad="38100" dist="38100" dir="2700000" algn="tl">
                    <a:srgbClr val="DDDDDD"/>
                  </a:outerShdw>
                </a:effectLst>
                <a:latin typeface="Symbol" charset="2"/>
                <a:ea typeface="ＭＳ Ｐゴシック" pitchFamily="-84" charset="-128"/>
                <a:sym typeface="Symbol" charset="2"/>
              </a:rPr>
              <a:t></a:t>
            </a:r>
            <a:r>
              <a:rPr lang="en-US">
                <a:solidFill>
                  <a:srgbClr val="FF3300"/>
                </a:solidFill>
                <a:effectLst>
                  <a:outerShdw blurRad="38100" dist="38100" dir="2700000" algn="tl">
                    <a:srgbClr val="DDDDDD"/>
                  </a:outerShdw>
                </a:effectLst>
                <a:latin typeface="Times" charset="0"/>
                <a:ea typeface="ＭＳ Ｐゴシック" pitchFamily="-84" charset="-128"/>
              </a:rPr>
              <a:t>, and condensation heating (clouds and rain)... we need the grail to get the grail! Dead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2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2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24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2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autoUpdateAnimBg="0"/>
      <p:bldP spid="10249" grpId="0" build="p" autoUpdateAnimBg="0"/>
      <p:bldP spid="10250"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F77333-BD45-2643-B111-F03C2FC592AE}"/>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id="{A604EEF0-6836-244C-A04F-78AAB52AF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0618412C-4670-9C48-80E9-D7DEA99A778B}"/>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a:spcBef>
                <a:spcPct val="50000"/>
              </a:spcBef>
              <a:defRPr/>
            </a:pPr>
            <a:r>
              <a:rPr lang="en-US" sz="2800" u="sng">
                <a:solidFill>
                  <a:srgbClr val="FF3300"/>
                </a:solidFill>
                <a:effectLst>
                  <a:outerShdw blurRad="38100" dist="38100" dir="2700000" algn="tl">
                    <a:srgbClr val="DDDDDD"/>
                  </a:outerShdw>
                </a:effectLst>
                <a:latin typeface="Times" charset="0"/>
                <a:ea typeface="ＭＳ Ｐゴシック" pitchFamily="-84" charset="-128"/>
              </a:rPr>
              <a:t>Gotta</a:t>
            </a:r>
            <a:r>
              <a:rPr lang="en-US" sz="2800">
                <a:solidFill>
                  <a:srgbClr val="FF3300"/>
                </a:solidFill>
                <a:effectLst>
                  <a:outerShdw blurRad="38100" dist="38100" dir="2700000" algn="tl">
                    <a:srgbClr val="DDDDDD"/>
                  </a:outerShdw>
                </a:effectLst>
                <a:latin typeface="Times" charset="0"/>
                <a:ea typeface="ＭＳ Ｐゴシック" pitchFamily="-84" charset="-128"/>
              </a:rPr>
              <a:t> avoid dragging thermo into this via </a:t>
            </a:r>
            <a:r>
              <a:rPr lang="en-US" sz="2800">
                <a:solidFill>
                  <a:srgbClr val="FF3300"/>
                </a:solidFill>
                <a:effectLst>
                  <a:outerShdw blurRad="38100" dist="38100" dir="2700000" algn="tl">
                    <a:srgbClr val="DDDDDD"/>
                  </a:outerShdw>
                </a:effectLst>
                <a:latin typeface="Symbol" charset="2"/>
                <a:ea typeface="ＭＳ Ｐゴシック" pitchFamily="-84" charset="-128"/>
                <a:sym typeface="Symbol" charset="2"/>
              </a:rPr>
              <a:t></a:t>
            </a:r>
          </a:p>
          <a:p>
            <a:pPr>
              <a:spcBef>
                <a:spcPct val="50000"/>
              </a:spcBef>
              <a:defRPr/>
            </a:pPr>
            <a:r>
              <a:rPr lang="en-US" sz="2800">
                <a:solidFill>
                  <a:srgbClr val="FF3300"/>
                </a:solidFill>
                <a:effectLst>
                  <a:outerShdw blurRad="38100" dist="38100" dir="2700000" algn="tl">
                    <a:srgbClr val="DDDDDD"/>
                  </a:outerShdw>
                </a:effectLst>
                <a:latin typeface="Arial"/>
                <a:ea typeface="ＭＳ Ｐゴシック" pitchFamily="-84" charset="-128"/>
              </a:rPr>
              <a:t>Get rid of</a:t>
            </a:r>
            <a:r>
              <a:rPr lang="en-US" sz="2800">
                <a:solidFill>
                  <a:srgbClr val="FF3300"/>
                </a:solidFill>
                <a:effectLst>
                  <a:outerShdw blurRad="38100" dist="38100" dir="2700000" algn="tl">
                    <a:srgbClr val="DDDDDD"/>
                  </a:outerShdw>
                </a:effectLst>
                <a:latin typeface="Symbol" charset="2"/>
                <a:ea typeface="ＭＳ Ｐゴシック" pitchFamily="-84" charset="-128"/>
                <a:sym typeface="Symbol" charset="2"/>
              </a:rPr>
              <a:t></a:t>
            </a:r>
            <a:r>
              <a:rPr lang="en-US" sz="2800">
                <a:solidFill>
                  <a:srgbClr val="FF3300"/>
                </a:solidFill>
                <a:effectLst>
                  <a:outerShdw blurRad="38100" dist="38100" dir="2700000" algn="tl">
                    <a:srgbClr val="DDDDDD"/>
                  </a:outerShdw>
                </a:effectLst>
                <a:latin typeface="Arial"/>
                <a:ea typeface="ＭＳ Ｐゴシック" pitchFamily="-84" charset="-128"/>
              </a:rPr>
              <a:t>at </a:t>
            </a:r>
            <a:r>
              <a:rPr lang="en-US" sz="2800" u="sng">
                <a:solidFill>
                  <a:srgbClr val="FF3300"/>
                </a:solidFill>
                <a:effectLst>
                  <a:outerShdw blurRad="38100" dist="38100" dir="2700000" algn="tl">
                    <a:srgbClr val="DDDDDD"/>
                  </a:outerShdw>
                </a:effectLst>
                <a:latin typeface="Arial"/>
                <a:ea typeface="ＭＳ Ｐゴシック" pitchFamily="-84" charset="-128"/>
              </a:rPr>
              <a:t>any cost</a:t>
            </a:r>
            <a:r>
              <a:rPr lang="en-US" sz="2800">
                <a:solidFill>
                  <a:srgbClr val="FF3300"/>
                </a:solidFill>
                <a:effectLst>
                  <a:outerShdw blurRad="38100" dist="38100" dir="2700000" algn="tl">
                    <a:srgbClr val="DDDDDD"/>
                  </a:outerShdw>
                </a:effectLst>
                <a:latin typeface="Arial"/>
                <a:ea typeface="ＭＳ Ｐゴシック" pitchFamily="-84" charset="-128"/>
              </a:rPr>
              <a:t>. </a:t>
            </a:r>
            <a:r>
              <a:rPr lang="en-US" sz="2800" b="1">
                <a:solidFill>
                  <a:srgbClr val="FF3300"/>
                </a:solidFill>
                <a:effectLst>
                  <a:outerShdw blurRad="38100" dist="38100" dir="2700000" algn="tl">
                    <a:srgbClr val="DDDDDD"/>
                  </a:outerShdw>
                </a:effectLst>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id="{ED3F9C7B-9004-4047-9535-93FF7238D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id="{CC0A00DB-0D35-0749-A8DA-DA4EE20D55E8}"/>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8213" name="Text Box 21">
            <a:extLst>
              <a:ext uri="{FF2B5EF4-FFF2-40B4-BE49-F238E27FC236}">
                <a16:creationId xmlns:a16="http://schemas.microsoft.com/office/drawing/2014/main" id="{F49F3E83-8CD3-994C-9610-A1825F0403EB}"/>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800">
                <a:solidFill>
                  <a:srgbClr val="FF0000"/>
                </a:solidFill>
              </a:rPr>
              <a:t>Ker-CHING!</a:t>
            </a:r>
          </a:p>
        </p:txBody>
      </p:sp>
      <p:sp>
        <p:nvSpPr>
          <p:cNvPr id="8214" name="Text Box 22">
            <a:extLst>
              <a:ext uri="{FF2B5EF4-FFF2-40B4-BE49-F238E27FC236}">
                <a16:creationId xmlns:a16="http://schemas.microsoft.com/office/drawing/2014/main" id="{DD8E3989-4DD6-8244-8DC5-5BC335F51FA6}"/>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800">
                <a:solidFill>
                  <a:srgbClr val="0000FF"/>
                </a:solidFill>
                <a:latin typeface="Braggadocio" pitchFamily="82" charset="77"/>
              </a:rPr>
              <a:t>We are Masters of the Universe with our sexy vector identities! </a:t>
            </a:r>
          </a:p>
          <a:p>
            <a:pPr algn="ctr" eaLnBrk="1" hangingPunct="1">
              <a:spcBef>
                <a:spcPct val="50000"/>
              </a:spcBef>
            </a:pPr>
            <a:r>
              <a:rPr lang="en-US" altLang="en-US" sz="2800">
                <a:solidFill>
                  <a:srgbClr val="0000FF"/>
                </a:solidFill>
                <a:latin typeface="Braggadocio" pitchFamily="82" charset="77"/>
              </a:rPr>
              <a:t>The grail is in the bag!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1194F2-8A17-5146-9656-E3AB0F253FF0}"/>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id="{83E26F33-2474-2F46-B1DB-9AEAD872D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F2DECE2C-EE88-4446-B4FA-5F27CA8A7F7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endParaRPr>
          </a:p>
        </p:txBody>
      </p:sp>
      <p:sp>
        <p:nvSpPr>
          <p:cNvPr id="12294" name="Text Box 6">
            <a:extLst>
              <a:ext uri="{FF2B5EF4-FFF2-40B4-BE49-F238E27FC236}">
                <a16:creationId xmlns:a16="http://schemas.microsoft.com/office/drawing/2014/main" id="{A56FA55C-026A-2A4D-A512-846BFC5642E4}"/>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FF"/>
                </a:solidFill>
              </a:rPr>
              <a:t>Wait a sec, what's this??</a:t>
            </a:r>
            <a:endParaRPr lang="en-US" altLang="en-US">
              <a:solidFill>
                <a:srgbClr val="FF0000"/>
              </a:solidFill>
            </a:endParaRPr>
          </a:p>
        </p:txBody>
      </p:sp>
      <p:sp>
        <p:nvSpPr>
          <p:cNvPr id="12296" name="Text Box 8">
            <a:extLst>
              <a:ext uri="{FF2B5EF4-FFF2-40B4-BE49-F238E27FC236}">
                <a16:creationId xmlns:a16="http://schemas.microsoft.com/office/drawing/2014/main" id="{CF7836FF-2C4C-1640-BA6B-226BB9372937}"/>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a:solidFill>
                  <a:srgbClr val="0000FF"/>
                </a:solidFill>
              </a:rPr>
              <a:t> </a:t>
            </a:r>
            <a:r>
              <a:rPr lang="en-US" altLang="en-US" sz="1800">
                <a:solidFill>
                  <a:srgbClr val="FF0000"/>
                </a:solidFill>
              </a:rPr>
              <a:t>Can we scrape back some of these cobwebs?</a:t>
            </a:r>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746FF9-D2DD-3343-A595-9E19A4500A2E}"/>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A glimpse of gold</a:t>
            </a:r>
          </a:p>
        </p:txBody>
      </p:sp>
      <p:pic>
        <p:nvPicPr>
          <p:cNvPr id="43011" name="Picture 3">
            <a:extLst>
              <a:ext uri="{FF2B5EF4-FFF2-40B4-BE49-F238E27FC236}">
                <a16:creationId xmlns:a16="http://schemas.microsoft.com/office/drawing/2014/main" id="{E1B0571D-6811-AB4C-9780-34182C1E0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875" r="26666"/>
          <a:stretch>
            <a:fillRect/>
          </a:stretch>
        </p:blipFill>
        <p:spPr bwMode="auto">
          <a:xfrm>
            <a:off x="0" y="1676400"/>
            <a:ext cx="91440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a:extLst>
              <a:ext uri="{FF2B5EF4-FFF2-40B4-BE49-F238E27FC236}">
                <a16:creationId xmlns:a16="http://schemas.microsoft.com/office/drawing/2014/main" id="{57F0495A-AA3C-3D4C-BD87-BC8CFE61CA87}"/>
              </a:ext>
            </a:extLst>
          </p:cNvPr>
          <p:cNvSpPr>
            <a:spLocks noChangeArrowheads="1"/>
          </p:cNvSpPr>
          <p:nvPr/>
        </p:nvSpPr>
        <p:spPr bwMode="auto">
          <a:xfrm>
            <a:off x="2819400" y="1828800"/>
            <a:ext cx="1143000" cy="8382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endParaRPr>
          </a:p>
        </p:txBody>
      </p:sp>
      <p:pic>
        <p:nvPicPr>
          <p:cNvPr id="15369" name="Picture 9" descr="final">
            <a:extLst>
              <a:ext uri="{FF2B5EF4-FFF2-40B4-BE49-F238E27FC236}">
                <a16:creationId xmlns:a16="http://schemas.microsoft.com/office/drawing/2014/main" id="{1D74C2B7-2F02-B441-AF0B-BC0BCF1DC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098800"/>
            <a:ext cx="28575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0">
            <a:extLst>
              <a:ext uri="{FF2B5EF4-FFF2-40B4-BE49-F238E27FC236}">
                <a16:creationId xmlns:a16="http://schemas.microsoft.com/office/drawing/2014/main" id="{BE914008-D317-DA47-ADCF-6A2349C461B7}"/>
              </a:ext>
            </a:extLst>
          </p:cNvPr>
          <p:cNvSpPr txBox="1">
            <a:spLocks noChangeArrowheads="1"/>
          </p:cNvSpPr>
          <p:nvPr/>
        </p:nvSpPr>
        <p:spPr bwMode="auto">
          <a:xfrm>
            <a:off x="6019800" y="3352800"/>
            <a:ext cx="2667000" cy="579438"/>
          </a:xfrm>
          <a:prstGeom prst="rect">
            <a:avLst/>
          </a:prstGeom>
          <a:noFill/>
          <a:ln w="9525">
            <a:noFill/>
            <a:miter lim="800000"/>
            <a:headEnd/>
            <a:tailEnd/>
          </a:ln>
        </p:spPr>
        <p:txBody>
          <a:bodyPr>
            <a:spAutoFit/>
          </a:bodyPr>
          <a:lstStyle/>
          <a:p>
            <a:pPr>
              <a:spcBef>
                <a:spcPct val="50000"/>
              </a:spcBef>
              <a:defRPr/>
            </a:pPr>
            <a:r>
              <a:rPr lang="en-US" sz="3200" b="1">
                <a:solidFill>
                  <a:srgbClr val="FF3300"/>
                </a:solidFill>
                <a:effectLst>
                  <a:outerShdw blurRad="38100" dist="38100" dir="2700000" algn="tl">
                    <a:srgbClr val="DDDDDD"/>
                  </a:outerShdw>
                </a:effectLst>
                <a:latin typeface="Times" charset="0"/>
                <a:ea typeface="ＭＳ Ｐゴシック" pitchFamily="-84" charset="-128"/>
              </a:rPr>
              <a:t>Yesssss</a:t>
            </a:r>
          </a:p>
        </p:txBody>
      </p:sp>
      <p:sp>
        <p:nvSpPr>
          <p:cNvPr id="15372" name="Line 12">
            <a:extLst>
              <a:ext uri="{FF2B5EF4-FFF2-40B4-BE49-F238E27FC236}">
                <a16:creationId xmlns:a16="http://schemas.microsoft.com/office/drawing/2014/main" id="{D9E65774-081B-6D4B-9CFF-41648380B9D9}"/>
              </a:ext>
            </a:extLst>
          </p:cNvPr>
          <p:cNvSpPr>
            <a:spLocks noChangeShapeType="1"/>
          </p:cNvSpPr>
          <p:nvPr/>
        </p:nvSpPr>
        <p:spPr bwMode="auto">
          <a:xfrm flipV="1">
            <a:off x="68580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3" name="Line 13">
            <a:extLst>
              <a:ext uri="{FF2B5EF4-FFF2-40B4-BE49-F238E27FC236}">
                <a16:creationId xmlns:a16="http://schemas.microsoft.com/office/drawing/2014/main" id="{E57776C6-749D-C54F-A974-C86D361312F1}"/>
              </a:ext>
            </a:extLst>
          </p:cNvPr>
          <p:cNvSpPr>
            <a:spLocks noChangeShapeType="1"/>
          </p:cNvSpPr>
          <p:nvPr/>
        </p:nvSpPr>
        <p:spPr bwMode="auto">
          <a:xfrm flipV="1">
            <a:off x="78486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4" name="Text Box 14">
            <a:extLst>
              <a:ext uri="{FF2B5EF4-FFF2-40B4-BE49-F238E27FC236}">
                <a16:creationId xmlns:a16="http://schemas.microsoft.com/office/drawing/2014/main" id="{E0732C69-2ACE-0D4D-A6EA-F69EA5A77ADB}"/>
              </a:ext>
            </a:extLst>
          </p:cNvPr>
          <p:cNvSpPr txBox="1">
            <a:spLocks noChangeArrowheads="1"/>
          </p:cNvSpPr>
          <p:nvPr/>
        </p:nvSpPr>
        <p:spPr bwMode="auto">
          <a:xfrm>
            <a:off x="6858000" y="838200"/>
            <a:ext cx="1828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a:solidFill>
                  <a:srgbClr val="FF0000"/>
                </a:solidFill>
              </a:rPr>
              <a:t>Zero on a p surface</a:t>
            </a:r>
          </a:p>
        </p:txBody>
      </p:sp>
      <p:sp>
        <p:nvSpPr>
          <p:cNvPr id="15375" name="Line 15">
            <a:extLst>
              <a:ext uri="{FF2B5EF4-FFF2-40B4-BE49-F238E27FC236}">
                <a16:creationId xmlns:a16="http://schemas.microsoft.com/office/drawing/2014/main" id="{A4BCAF74-277C-0043-AC13-660ECD55DE8F}"/>
              </a:ext>
            </a:extLst>
          </p:cNvPr>
          <p:cNvSpPr>
            <a:spLocks noChangeShapeType="1"/>
          </p:cNvSpPr>
          <p:nvPr/>
        </p:nvSpPr>
        <p:spPr bwMode="auto">
          <a:xfrm flipV="1">
            <a:off x="52578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6" name="Line 16">
            <a:extLst>
              <a:ext uri="{FF2B5EF4-FFF2-40B4-BE49-F238E27FC236}">
                <a16:creationId xmlns:a16="http://schemas.microsoft.com/office/drawing/2014/main" id="{2A352029-5134-2E4B-B5A4-3FB03421B85B}"/>
              </a:ext>
            </a:extLst>
          </p:cNvPr>
          <p:cNvSpPr>
            <a:spLocks noChangeShapeType="1"/>
          </p:cNvSpPr>
          <p:nvPr/>
        </p:nvSpPr>
        <p:spPr bwMode="auto">
          <a:xfrm flipV="1">
            <a:off x="43434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7" name="Text Box 17">
            <a:extLst>
              <a:ext uri="{FF2B5EF4-FFF2-40B4-BE49-F238E27FC236}">
                <a16:creationId xmlns:a16="http://schemas.microsoft.com/office/drawing/2014/main" id="{B422C822-CE7A-4A4F-AEB5-125F6C1191DA}"/>
              </a:ext>
            </a:extLst>
          </p:cNvPr>
          <p:cNvSpPr txBox="1">
            <a:spLocks noChangeArrowheads="1"/>
          </p:cNvSpPr>
          <p:nvPr/>
        </p:nvSpPr>
        <p:spPr bwMode="auto">
          <a:xfrm>
            <a:off x="4267200" y="1066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a:solidFill>
                  <a:srgbClr val="FF0000"/>
                </a:solidFill>
              </a:rPr>
              <a:t>Inconvenient*</a:t>
            </a:r>
          </a:p>
        </p:txBody>
      </p:sp>
      <p:grpSp>
        <p:nvGrpSpPr>
          <p:cNvPr id="2" name="Group 20">
            <a:extLst>
              <a:ext uri="{FF2B5EF4-FFF2-40B4-BE49-F238E27FC236}">
                <a16:creationId xmlns:a16="http://schemas.microsoft.com/office/drawing/2014/main" id="{700DBFF1-F973-174C-AAE3-89C8EBA9C1B9}"/>
              </a:ext>
            </a:extLst>
          </p:cNvPr>
          <p:cNvGrpSpPr>
            <a:grpSpLocks/>
          </p:cNvGrpSpPr>
          <p:nvPr/>
        </p:nvGrpSpPr>
        <p:grpSpPr bwMode="auto">
          <a:xfrm>
            <a:off x="2819400" y="2667000"/>
            <a:ext cx="1143000" cy="1295400"/>
            <a:chOff x="1776" y="1680"/>
            <a:chExt cx="720" cy="816"/>
          </a:xfrm>
        </p:grpSpPr>
        <p:sp>
          <p:nvSpPr>
            <p:cNvPr id="43023" name="Rectangle 11">
              <a:extLst>
                <a:ext uri="{FF2B5EF4-FFF2-40B4-BE49-F238E27FC236}">
                  <a16:creationId xmlns:a16="http://schemas.microsoft.com/office/drawing/2014/main" id="{8EC5A18B-BB5C-7A4E-B4E2-AD529282C411}"/>
                </a:ext>
              </a:extLst>
            </p:cNvPr>
            <p:cNvSpPr>
              <a:spLocks noChangeArrowheads="1"/>
            </p:cNvSpPr>
            <p:nvPr/>
          </p:nvSpPr>
          <p:spPr bwMode="auto">
            <a:xfrm>
              <a:off x="1776" y="1968"/>
              <a:ext cx="720" cy="52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endParaRPr>
            </a:p>
          </p:txBody>
        </p:sp>
        <p:sp>
          <p:nvSpPr>
            <p:cNvPr id="43024" name="Line 18">
              <a:extLst>
                <a:ext uri="{FF2B5EF4-FFF2-40B4-BE49-F238E27FC236}">
                  <a16:creationId xmlns:a16="http://schemas.microsoft.com/office/drawing/2014/main" id="{99D34EBA-D373-A64E-8510-141907F93404}"/>
                </a:ext>
              </a:extLst>
            </p:cNvPr>
            <p:cNvSpPr>
              <a:spLocks noChangeShapeType="1"/>
            </p:cNvSpPr>
            <p:nvPr/>
          </p:nvSpPr>
          <p:spPr bwMode="auto">
            <a:xfrm>
              <a:off x="2112" y="1680"/>
              <a:ext cx="0" cy="288"/>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5379" name="Text Box 19">
            <a:extLst>
              <a:ext uri="{FF2B5EF4-FFF2-40B4-BE49-F238E27FC236}">
                <a16:creationId xmlns:a16="http://schemas.microsoft.com/office/drawing/2014/main" id="{4498C09D-023B-D34D-B13D-B4597400B016}"/>
              </a:ext>
            </a:extLst>
          </p:cNvPr>
          <p:cNvSpPr txBox="1">
            <a:spLocks noChangeArrowheads="1"/>
          </p:cNvSpPr>
          <p:nvPr/>
        </p:nvSpPr>
        <p:spPr bwMode="auto">
          <a:xfrm>
            <a:off x="457200" y="4648200"/>
            <a:ext cx="815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a:solidFill>
                  <a:srgbClr val="FF0000"/>
                </a:solidFill>
              </a:rPr>
              <a:t>*and can be shown to be small if </a:t>
            </a:r>
            <a:r>
              <a:rPr lang="en-US" altLang="en-US">
                <a:solidFill>
                  <a:srgbClr val="FF0000"/>
                </a:solidFill>
                <a:latin typeface="Symbol" pitchFamily="2" charset="2"/>
                <a:sym typeface="Symbol" pitchFamily="2" charset="2"/>
              </a:rPr>
              <a:t></a:t>
            </a:r>
            <a:r>
              <a:rPr lang="en-US" altLang="en-US">
                <a:solidFill>
                  <a:srgbClr val="FF0000"/>
                </a:solidFill>
              </a:rPr>
              <a:t>x and </a:t>
            </a:r>
            <a:r>
              <a:rPr lang="en-US" altLang="en-US">
                <a:solidFill>
                  <a:srgbClr val="FF0000"/>
                </a:solidFill>
                <a:latin typeface="Symbol" pitchFamily="2" charset="2"/>
                <a:sym typeface="Symbol" pitchFamily="2" charset="2"/>
              </a:rPr>
              <a:t></a:t>
            </a:r>
            <a:r>
              <a:rPr lang="en-US" altLang="en-US">
                <a:solidFill>
                  <a:srgbClr val="FF0000"/>
                </a:solidFill>
              </a:rPr>
              <a:t>y are very large and w is very small. </a:t>
            </a:r>
          </a:p>
          <a:p>
            <a:pPr algn="ctr" eaLnBrk="1" hangingPunct="1">
              <a:spcBef>
                <a:spcPct val="50000"/>
              </a:spcBef>
            </a:pPr>
            <a:r>
              <a:rPr lang="en-US" altLang="en-US" b="1" i="1">
                <a:solidFill>
                  <a:srgbClr val="FF0000"/>
                </a:solidFill>
              </a:rPr>
              <a:t>We’ll settle for a large-scale grail.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7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3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3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7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53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53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377">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37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3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uild="p" autoUpdateAnimBg="0"/>
      <p:bldP spid="15374" grpId="0" build="p" autoUpdateAnimBg="0"/>
      <p:bldP spid="15377" grpId="0" build="p" autoUpdateAnimBg="0"/>
      <p:bldP spid="15379"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88FEECA-1857-0343-931F-ECDCABD4547E}"/>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pic>
        <p:nvPicPr>
          <p:cNvPr id="44035" name="Picture 4" descr="final">
            <a:extLst>
              <a:ext uri="{FF2B5EF4-FFF2-40B4-BE49-F238E27FC236}">
                <a16:creationId xmlns:a16="http://schemas.microsoft.com/office/drawing/2014/main" id="{F965C9ED-3040-0C42-A178-BCDB9A73C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43000"/>
            <a:ext cx="3175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8">
            <a:extLst>
              <a:ext uri="{FF2B5EF4-FFF2-40B4-BE49-F238E27FC236}">
                <a16:creationId xmlns:a16="http://schemas.microsoft.com/office/drawing/2014/main" id="{AE2BABCF-B5D5-E447-B1E3-2577FB13CF3B}"/>
              </a:ext>
            </a:extLst>
          </p:cNvPr>
          <p:cNvSpPr txBox="1">
            <a:spLocks noChangeArrowheads="1"/>
          </p:cNvSpPr>
          <p:nvPr/>
        </p:nvSpPr>
        <p:spPr bwMode="auto">
          <a:xfrm>
            <a:off x="762000" y="2286000"/>
            <a:ext cx="7010400" cy="1190625"/>
          </a:xfrm>
          <a:prstGeom prst="rect">
            <a:avLst/>
          </a:prstGeom>
          <a:noFill/>
          <a:ln w="9525">
            <a:noFill/>
            <a:miter lim="800000"/>
            <a:headEnd/>
            <a:tailEnd/>
          </a:ln>
        </p:spPr>
        <p:txBody>
          <a:bodyPr>
            <a:spAutoFit/>
          </a:bodyPr>
          <a:lstStyle/>
          <a:p>
            <a:pPr>
              <a:spcBef>
                <a:spcPct val="50000"/>
              </a:spcBef>
              <a:defRPr/>
            </a:pPr>
            <a:r>
              <a:rPr lang="en-US" sz="3600">
                <a:solidFill>
                  <a:srgbClr val="FF3300"/>
                </a:solidFill>
                <a:effectLst>
                  <a:outerShdw blurRad="38100" dist="38100" dir="2700000" algn="tl">
                    <a:srgbClr val="DDDDDD"/>
                  </a:outerShdw>
                </a:effectLst>
                <a:latin typeface="Times" charset="0"/>
                <a:ea typeface="ＭＳ Ｐゴシック" pitchFamily="-84" charset="-128"/>
              </a:rPr>
              <a:t>Formally, success! But, do we have all the parts?  </a:t>
            </a:r>
          </a:p>
        </p:txBody>
      </p:sp>
      <p:pic>
        <p:nvPicPr>
          <p:cNvPr id="17420" name="Picture 12" descr="final">
            <a:extLst>
              <a:ext uri="{FF2B5EF4-FFF2-40B4-BE49-F238E27FC236}">
                <a16:creationId xmlns:a16="http://schemas.microsoft.com/office/drawing/2014/main" id="{039F4D86-0A28-384A-BF10-4D7C94661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914400"/>
            <a:ext cx="3352800" cy="12573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421" name="Picture 13" descr="final">
            <a:extLst>
              <a:ext uri="{FF2B5EF4-FFF2-40B4-BE49-F238E27FC236}">
                <a16:creationId xmlns:a16="http://schemas.microsoft.com/office/drawing/2014/main" id="{CA9A1CC1-B2CB-C04D-82DB-937DE798F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632200"/>
            <a:ext cx="701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Text Box 14">
            <a:extLst>
              <a:ext uri="{FF2B5EF4-FFF2-40B4-BE49-F238E27FC236}">
                <a16:creationId xmlns:a16="http://schemas.microsoft.com/office/drawing/2014/main" id="{99C5B2DB-08F2-FD45-A8CA-2F0ABF9126B8}"/>
              </a:ext>
            </a:extLst>
          </p:cNvPr>
          <p:cNvSpPr txBox="1">
            <a:spLocks noChangeArrowheads="1"/>
          </p:cNvSpPr>
          <p:nvPr/>
        </p:nvSpPr>
        <p:spPr bwMode="auto">
          <a:xfrm>
            <a:off x="609600" y="4724400"/>
            <a:ext cx="8001000" cy="2041525"/>
          </a:xfrm>
          <a:prstGeom prst="rect">
            <a:avLst/>
          </a:prstGeom>
          <a:noFill/>
          <a:ln w="9525">
            <a:noFill/>
            <a:miter lim="800000"/>
            <a:headEnd/>
            <a:tailEnd/>
          </a:ln>
        </p:spPr>
        <p:txBody>
          <a:bodyPr>
            <a:spAutoFit/>
          </a:bodyPr>
          <a:lstStyle/>
          <a:p>
            <a:pPr>
              <a:spcBef>
                <a:spcPct val="50000"/>
              </a:spcBef>
              <a:defRPr/>
            </a:pPr>
            <a:r>
              <a:rPr lang="en-US" sz="3200">
                <a:solidFill>
                  <a:srgbClr val="FF3300"/>
                </a:solidFill>
                <a:effectLst>
                  <a:outerShdw blurRad="38100" dist="38100" dir="2700000" algn="tl">
                    <a:srgbClr val="DDDDDD"/>
                  </a:outerShdw>
                </a:effectLst>
                <a:latin typeface="Times" charset="0"/>
                <a:ea typeface="ＭＳ Ｐゴシック" pitchFamily="-84" charset="-128"/>
              </a:rPr>
              <a:t>Simplify: </a:t>
            </a:r>
            <a:r>
              <a:rPr lang="en-US" sz="3200" i="1">
                <a:solidFill>
                  <a:srgbClr val="FF3300"/>
                </a:solidFill>
                <a:effectLst>
                  <a:outerShdw blurRad="38100" dist="38100" dir="2700000" algn="tl">
                    <a:srgbClr val="DDDDDD"/>
                  </a:outerShdw>
                </a:effectLst>
                <a:latin typeface="Times" charset="0"/>
                <a:ea typeface="ＭＳ Ｐゴシック" pitchFamily="-84" charset="-128"/>
              </a:rPr>
              <a:t>steady state</a:t>
            </a:r>
            <a:r>
              <a:rPr lang="en-US" sz="3200">
                <a:solidFill>
                  <a:srgbClr val="FF3300"/>
                </a:solidFill>
                <a:effectLst>
                  <a:outerShdw blurRad="38100" dist="38100" dir="2700000" algn="tl">
                    <a:srgbClr val="DDDDDD"/>
                  </a:outerShdw>
                </a:effectLst>
                <a:latin typeface="Times" charset="0"/>
                <a:ea typeface="ＭＳ Ｐゴシック" pitchFamily="-84" charset="-128"/>
              </a:rPr>
              <a:t>. Watch a weather loop sometime: the wind blows through the pattern, but the pattern itself (large scales, remember) is quasi-stationary. </a:t>
            </a:r>
          </a:p>
        </p:txBody>
      </p:sp>
      <p:sp>
        <p:nvSpPr>
          <p:cNvPr id="17423" name="Line 15">
            <a:extLst>
              <a:ext uri="{FF2B5EF4-FFF2-40B4-BE49-F238E27FC236}">
                <a16:creationId xmlns:a16="http://schemas.microsoft.com/office/drawing/2014/main" id="{1240CD92-AF61-D049-8C90-BD05145EBE5C}"/>
              </a:ext>
            </a:extLst>
          </p:cNvPr>
          <p:cNvSpPr>
            <a:spLocks noChangeShapeType="1"/>
          </p:cNvSpPr>
          <p:nvPr/>
        </p:nvSpPr>
        <p:spPr bwMode="auto">
          <a:xfrm flipH="1" flipV="1">
            <a:off x="3352800" y="3429000"/>
            <a:ext cx="1447800" cy="11430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42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build="p" autoUpdateAnimBg="0"/>
      <p:bldP spid="17422"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D70C60E-3917-074B-9479-45BB4204234C}"/>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sp>
        <p:nvSpPr>
          <p:cNvPr id="19460" name="Text Box 4">
            <a:extLst>
              <a:ext uri="{FF2B5EF4-FFF2-40B4-BE49-F238E27FC236}">
                <a16:creationId xmlns:a16="http://schemas.microsoft.com/office/drawing/2014/main" id="{5F2542B0-FD27-3C49-A842-6043EE544DCE}"/>
              </a:ext>
            </a:extLst>
          </p:cNvPr>
          <p:cNvSpPr txBox="1">
            <a:spLocks noChangeArrowheads="1"/>
          </p:cNvSpPr>
          <p:nvPr/>
        </p:nvSpPr>
        <p:spPr bwMode="auto">
          <a:xfrm>
            <a:off x="228600" y="2406650"/>
            <a:ext cx="8686800" cy="2014538"/>
          </a:xfrm>
          <a:prstGeom prst="rect">
            <a:avLst/>
          </a:prstGeom>
          <a:noFill/>
          <a:ln w="9525">
            <a:noFill/>
            <a:miter lim="800000"/>
            <a:headEnd/>
            <a:tailEnd/>
          </a:ln>
        </p:spPr>
        <p:txBody>
          <a:bodyPr>
            <a:spAutoFit/>
          </a:bodyPr>
          <a:lstStyle/>
          <a:p>
            <a:pPr algn="ctr">
              <a:spcBef>
                <a:spcPct val="50000"/>
              </a:spcBef>
              <a:defRPr/>
            </a:pPr>
            <a:r>
              <a:rPr lang="en-US" sz="3600">
                <a:solidFill>
                  <a:srgbClr val="FF3300"/>
                </a:solidFill>
                <a:effectLst>
                  <a:outerShdw blurRad="38100" dist="38100" dir="2700000" algn="tl">
                    <a:srgbClr val="DDDDDD"/>
                  </a:outerShdw>
                </a:effectLst>
                <a:latin typeface="Times" charset="0"/>
                <a:ea typeface="ＭＳ Ｐゴシック" pitchFamily="-84" charset="-128"/>
              </a:rPr>
              <a:t>OK, we need a wind field, as a function of p. </a:t>
            </a:r>
          </a:p>
          <a:p>
            <a:pPr algn="ctr">
              <a:spcBef>
                <a:spcPct val="50000"/>
              </a:spcBef>
              <a:defRPr/>
            </a:pPr>
            <a:r>
              <a:rPr lang="en-US" sz="3600">
                <a:solidFill>
                  <a:srgbClr val="FF3300"/>
                </a:solidFill>
                <a:effectLst>
                  <a:outerShdw blurRad="38100" dist="38100" dir="2700000" algn="tl">
                    <a:srgbClr val="DDDDDD"/>
                  </a:outerShdw>
                </a:effectLst>
                <a:latin typeface="Times" charset="0"/>
                <a:ea typeface="ＭＳ Ｐゴシック" pitchFamily="-84" charset="-128"/>
              </a:rPr>
              <a:t>(A vorticity field at each level can be calculated from that, trivially). </a:t>
            </a:r>
          </a:p>
        </p:txBody>
      </p:sp>
      <p:pic>
        <p:nvPicPr>
          <p:cNvPr id="45060" name="Picture 9" descr="final">
            <a:extLst>
              <a:ext uri="{FF2B5EF4-FFF2-40B4-BE49-F238E27FC236}">
                <a16:creationId xmlns:a16="http://schemas.microsoft.com/office/drawing/2014/main" id="{DFDD939F-CE2A-3E4B-809D-4CF16889E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0"/>
            <a:ext cx="46609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descr="final">
            <a:extLst>
              <a:ext uri="{FF2B5EF4-FFF2-40B4-BE49-F238E27FC236}">
                <a16:creationId xmlns:a16="http://schemas.microsoft.com/office/drawing/2014/main" id="{778FBAF7-A63C-A84D-A102-A31CA51D5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6667"/>
          <a:stretch>
            <a:fillRect/>
          </a:stretch>
        </p:blipFill>
        <p:spPr bwMode="auto">
          <a:xfrm>
            <a:off x="2057400" y="4759325"/>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 Box 11">
            <a:extLst>
              <a:ext uri="{FF2B5EF4-FFF2-40B4-BE49-F238E27FC236}">
                <a16:creationId xmlns:a16="http://schemas.microsoft.com/office/drawing/2014/main" id="{C3446823-4830-374C-9298-3E74F50C90C1}"/>
              </a:ext>
            </a:extLst>
          </p:cNvPr>
          <p:cNvSpPr txBox="1">
            <a:spLocks noChangeArrowheads="1"/>
          </p:cNvSpPr>
          <p:nvPr/>
        </p:nvSpPr>
        <p:spPr bwMode="auto">
          <a:xfrm>
            <a:off x="228600" y="5897563"/>
            <a:ext cx="8686800" cy="579437"/>
          </a:xfrm>
          <a:prstGeom prst="rect">
            <a:avLst/>
          </a:prstGeom>
          <a:noFill/>
          <a:ln w="9525">
            <a:noFill/>
            <a:miter lim="800000"/>
            <a:headEnd/>
            <a:tailEnd/>
          </a:ln>
        </p:spPr>
        <p:txBody>
          <a:bodyPr>
            <a:spAutoFit/>
          </a:bodyPr>
          <a:lstStyle/>
          <a:p>
            <a:pPr algn="ctr">
              <a:spcBef>
                <a:spcPct val="50000"/>
              </a:spcBef>
              <a:defRPr/>
            </a:pPr>
            <a:r>
              <a:rPr lang="en-US" sz="3200">
                <a:solidFill>
                  <a:srgbClr val="FF3300"/>
                </a:solidFill>
                <a:effectLst>
                  <a:outerShdw blurRad="38100" dist="38100" dir="2700000" algn="tl">
                    <a:srgbClr val="DDDDDD"/>
                  </a:outerShdw>
                </a:effectLst>
                <a:latin typeface="Times" charset="0"/>
                <a:ea typeface="ＭＳ Ｐゴシック" pitchFamily="-84" charset="-128"/>
              </a:rPr>
              <a:t>Back to the wind equation, but with renewed hope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6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4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autoUpdateAnimBg="0"/>
      <p:bldP spid="1946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6DF2EC1B-6711-8040-9049-CC8CC666C55A}"/>
              </a:ext>
            </a:extLst>
          </p:cNvPr>
          <p:cNvSpPr>
            <a:spLocks noGrp="1"/>
          </p:cNvSpPr>
          <p:nvPr>
            <p:ph type="title"/>
          </p:nvPr>
        </p:nvSpPr>
        <p:spPr/>
        <p:txBody>
          <a:bodyPr/>
          <a:lstStyle/>
          <a:p>
            <a:r>
              <a:rPr lang="en-US" altLang="en-US">
                <a:ea typeface="ＭＳ Ｐゴシック" panose="020B0600070205080204" pitchFamily="34" charset="-128"/>
              </a:rPr>
              <a:t>About all the equations</a:t>
            </a:r>
          </a:p>
        </p:txBody>
      </p:sp>
      <p:sp>
        <p:nvSpPr>
          <p:cNvPr id="18435" name="Content Placeholder 2">
            <a:extLst>
              <a:ext uri="{FF2B5EF4-FFF2-40B4-BE49-F238E27FC236}">
                <a16:creationId xmlns:a16="http://schemas.microsoft.com/office/drawing/2014/main" id="{CA3829BE-2699-224C-8E56-1806A69011F4}"/>
              </a:ext>
            </a:extLst>
          </p:cNvPr>
          <p:cNvSpPr>
            <a:spLocks noGrp="1"/>
          </p:cNvSpPr>
          <p:nvPr>
            <p:ph idx="1"/>
          </p:nvPr>
        </p:nvSpPr>
        <p:spPr/>
        <p:txBody>
          <a:bodyPr/>
          <a:lstStyle/>
          <a:p>
            <a:r>
              <a:rPr lang="en-US" altLang="en-US">
                <a:ea typeface="ＭＳ Ｐゴシック" panose="020B0600070205080204" pitchFamily="34" charset="-128"/>
              </a:rPr>
              <a:t>Review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B132B38-B177-B145-815E-2D99E69D4538}"/>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sp>
        <p:nvSpPr>
          <p:cNvPr id="21510" name="Text Box 6">
            <a:extLst>
              <a:ext uri="{FF2B5EF4-FFF2-40B4-BE49-F238E27FC236}">
                <a16:creationId xmlns:a16="http://schemas.microsoft.com/office/drawing/2014/main" id="{4940BB0D-A1EA-B94A-B3F5-5DEB50330AE3}"/>
              </a:ext>
            </a:extLst>
          </p:cNvPr>
          <p:cNvSpPr txBox="1">
            <a:spLocks noChangeArrowheads="1"/>
          </p:cNvSpPr>
          <p:nvPr/>
        </p:nvSpPr>
        <p:spPr bwMode="auto">
          <a:xfrm>
            <a:off x="228600" y="944563"/>
            <a:ext cx="8686800" cy="579437"/>
          </a:xfrm>
          <a:prstGeom prst="rect">
            <a:avLst/>
          </a:prstGeom>
          <a:noFill/>
          <a:ln w="9525">
            <a:noFill/>
            <a:miter lim="800000"/>
            <a:headEnd/>
            <a:tailEnd/>
          </a:ln>
        </p:spPr>
        <p:txBody>
          <a:bodyPr>
            <a:spAutoFit/>
          </a:bodyPr>
          <a:lstStyle/>
          <a:p>
            <a:pPr>
              <a:spcBef>
                <a:spcPct val="50000"/>
              </a:spcBef>
              <a:defRPr/>
            </a:pPr>
            <a:r>
              <a:rPr lang="en-US" sz="3200">
                <a:solidFill>
                  <a:srgbClr val="FF3300"/>
                </a:solidFill>
                <a:effectLst>
                  <a:outerShdw blurRad="38100" dist="38100" dir="2700000" algn="tl">
                    <a:srgbClr val="DDDDDD"/>
                  </a:outerShdw>
                </a:effectLst>
                <a:latin typeface="Times" charset="0"/>
                <a:ea typeface="ＭＳ Ｐゴシック" pitchFamily="-84" charset="-128"/>
              </a:rPr>
              <a:t>Gimme an equation for wind. </a:t>
            </a:r>
          </a:p>
        </p:txBody>
      </p:sp>
      <p:pic>
        <p:nvPicPr>
          <p:cNvPr id="21511" name="Picture 7" descr="final">
            <a:extLst>
              <a:ext uri="{FF2B5EF4-FFF2-40B4-BE49-F238E27FC236}">
                <a16:creationId xmlns:a16="http://schemas.microsoft.com/office/drawing/2014/main" id="{46D19E27-2F3A-8548-8BD9-759EE1922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1524000"/>
            <a:ext cx="6375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8">
            <a:extLst>
              <a:ext uri="{FF2B5EF4-FFF2-40B4-BE49-F238E27FC236}">
                <a16:creationId xmlns:a16="http://schemas.microsoft.com/office/drawing/2014/main" id="{6604FD7B-7B03-604E-A307-188D419153F2}"/>
              </a:ext>
            </a:extLst>
          </p:cNvPr>
          <p:cNvSpPr txBox="1">
            <a:spLocks noChangeArrowheads="1"/>
          </p:cNvSpPr>
          <p:nvPr/>
        </p:nvSpPr>
        <p:spPr bwMode="auto">
          <a:xfrm>
            <a:off x="228600" y="2590800"/>
            <a:ext cx="8686800" cy="2014538"/>
          </a:xfrm>
          <a:prstGeom prst="rect">
            <a:avLst/>
          </a:prstGeom>
          <a:noFill/>
          <a:ln w="9525">
            <a:noFill/>
            <a:miter lim="800000"/>
            <a:headEnd/>
            <a:tailEnd/>
          </a:ln>
        </p:spPr>
        <p:txBody>
          <a:bodyPr>
            <a:spAutoFit/>
          </a:bodyPr>
          <a:lstStyle/>
          <a:p>
            <a:pPr>
              <a:spcBef>
                <a:spcPct val="50000"/>
              </a:spcBef>
              <a:defRPr/>
            </a:pPr>
            <a:r>
              <a:rPr lang="en-US" sz="2800">
                <a:solidFill>
                  <a:srgbClr val="FF3300"/>
                </a:solidFill>
                <a:effectLst>
                  <a:outerShdw blurRad="38100" dist="38100" dir="2700000" algn="tl">
                    <a:srgbClr val="DDDDDD"/>
                  </a:outerShdw>
                </a:effectLst>
                <a:latin typeface="Times" charset="0"/>
                <a:ea typeface="ＭＳ Ｐゴシック" pitchFamily="-84" charset="-128"/>
              </a:rPr>
              <a:t>Less is more, and we’ve already settled for steady state…</a:t>
            </a:r>
          </a:p>
          <a:p>
            <a:pPr>
              <a:spcBef>
                <a:spcPct val="50000"/>
              </a:spcBef>
              <a:defRPr/>
            </a:pPr>
            <a:r>
              <a:rPr lang="en-US" sz="2800">
                <a:solidFill>
                  <a:srgbClr val="FF3300"/>
                </a:solidFill>
                <a:effectLst>
                  <a:outerShdw blurRad="38100" dist="38100" dir="2700000" algn="tl">
                    <a:srgbClr val="DDDDDD"/>
                  </a:outerShdw>
                </a:effectLst>
                <a:latin typeface="Times" charset="0"/>
                <a:ea typeface="ＭＳ Ｐゴシック" pitchFamily="-84" charset="-128"/>
              </a:rPr>
              <a:t>Oh yeah: </a:t>
            </a:r>
            <a:r>
              <a:rPr lang="en-US" sz="2800" i="1">
                <a:solidFill>
                  <a:srgbClr val="FF3300"/>
                </a:solidFill>
                <a:effectLst>
                  <a:outerShdw blurRad="38100" dist="38100" dir="2700000" algn="tl">
                    <a:srgbClr val="DDDDDD"/>
                  </a:outerShdw>
                </a:effectLst>
                <a:latin typeface="Times" charset="0"/>
                <a:ea typeface="ＭＳ Ｐゴシック" pitchFamily="-84" charset="-128"/>
              </a:rPr>
              <a:t>balanced</a:t>
            </a:r>
            <a:r>
              <a:rPr lang="en-US" sz="2800">
                <a:solidFill>
                  <a:srgbClr val="FF3300"/>
                </a:solidFill>
                <a:effectLst>
                  <a:outerShdw blurRad="38100" dist="38100" dir="2700000" algn="tl">
                    <a:srgbClr val="DDDDDD"/>
                  </a:outerShdw>
                </a:effectLst>
                <a:latin typeface="Times" charset="0"/>
                <a:ea typeface="ＭＳ Ｐゴシック" pitchFamily="-84" charset="-128"/>
              </a:rPr>
              <a:t> </a:t>
            </a:r>
            <a:r>
              <a:rPr lang="en-US" sz="2800" i="1">
                <a:solidFill>
                  <a:srgbClr val="FF3300"/>
                </a:solidFill>
                <a:effectLst>
                  <a:outerShdw blurRad="38100" dist="38100" dir="2700000" algn="tl">
                    <a:srgbClr val="DDDDDD"/>
                  </a:outerShdw>
                </a:effectLst>
                <a:latin typeface="Times" charset="0"/>
                <a:ea typeface="ＭＳ Ｐゴシック" pitchFamily="-84" charset="-128"/>
              </a:rPr>
              <a:t>winds</a:t>
            </a:r>
            <a:r>
              <a:rPr lang="en-US" sz="2800">
                <a:solidFill>
                  <a:srgbClr val="FF3300"/>
                </a:solidFill>
                <a:effectLst>
                  <a:outerShdw blurRad="38100" dist="38100" dir="2700000" algn="tl">
                    <a:srgbClr val="DDDDDD"/>
                  </a:outerShdw>
                </a:effectLst>
                <a:latin typeface="Times" charset="0"/>
                <a:ea typeface="ＭＳ Ｐゴシック" pitchFamily="-84" charset="-128"/>
              </a:rPr>
              <a:t>. Familiar! And we’re already limited to large scales, so skip the ‘gradient wind’ fanciness and just use the good ol’ GEOSTROPHIC WIND</a:t>
            </a:r>
          </a:p>
        </p:txBody>
      </p:sp>
      <p:sp>
        <p:nvSpPr>
          <p:cNvPr id="21513" name="Line 9">
            <a:extLst>
              <a:ext uri="{FF2B5EF4-FFF2-40B4-BE49-F238E27FC236}">
                <a16:creationId xmlns:a16="http://schemas.microsoft.com/office/drawing/2014/main" id="{DBADA920-3DB4-4343-B97B-71DFC490B46C}"/>
              </a:ext>
            </a:extLst>
          </p:cNvPr>
          <p:cNvSpPr>
            <a:spLocks noChangeShapeType="1"/>
          </p:cNvSpPr>
          <p:nvPr/>
        </p:nvSpPr>
        <p:spPr bwMode="auto">
          <a:xfrm flipH="1" flipV="1">
            <a:off x="1524000" y="1447800"/>
            <a:ext cx="533400" cy="11430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a:extLst>
              <a:ext uri="{FF2B5EF4-FFF2-40B4-BE49-F238E27FC236}">
                <a16:creationId xmlns:a16="http://schemas.microsoft.com/office/drawing/2014/main" id="{175466FF-18FF-1F43-9808-23532529D4E9}"/>
              </a:ext>
            </a:extLst>
          </p:cNvPr>
          <p:cNvSpPr>
            <a:spLocks noChangeShapeType="1"/>
          </p:cNvSpPr>
          <p:nvPr/>
        </p:nvSpPr>
        <p:spPr bwMode="auto">
          <a:xfrm flipH="1" flipV="1">
            <a:off x="2667000" y="1600200"/>
            <a:ext cx="1371600" cy="9144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1516" name="Picture 12" descr="final">
            <a:extLst>
              <a:ext uri="{FF2B5EF4-FFF2-40B4-BE49-F238E27FC236}">
                <a16:creationId xmlns:a16="http://schemas.microsoft.com/office/drawing/2014/main" id="{9FDF796F-B465-BE4F-8926-12F73FC5A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572000"/>
            <a:ext cx="33147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Text Box 13">
            <a:extLst>
              <a:ext uri="{FF2B5EF4-FFF2-40B4-BE49-F238E27FC236}">
                <a16:creationId xmlns:a16="http://schemas.microsoft.com/office/drawing/2014/main" id="{2F109187-F891-1945-B375-843CA323CB94}"/>
              </a:ext>
            </a:extLst>
          </p:cNvPr>
          <p:cNvSpPr txBox="1">
            <a:spLocks noChangeArrowheads="1"/>
          </p:cNvSpPr>
          <p:nvPr/>
        </p:nvSpPr>
        <p:spPr bwMode="auto">
          <a:xfrm>
            <a:off x="228600" y="5791200"/>
            <a:ext cx="8686800" cy="519113"/>
          </a:xfrm>
          <a:prstGeom prst="rect">
            <a:avLst/>
          </a:prstGeom>
          <a:noFill/>
          <a:ln w="9525">
            <a:noFill/>
            <a:miter lim="800000"/>
            <a:headEnd/>
            <a:tailEnd/>
          </a:ln>
        </p:spPr>
        <p:txBody>
          <a:bodyPr>
            <a:spAutoFit/>
          </a:bodyPr>
          <a:lstStyle/>
          <a:p>
            <a:pPr algn="ctr">
              <a:spcBef>
                <a:spcPct val="50000"/>
              </a:spcBef>
              <a:defRPr/>
            </a:pPr>
            <a:r>
              <a:rPr lang="en-US" sz="2800" i="1">
                <a:solidFill>
                  <a:srgbClr val="FF3300"/>
                </a:solidFill>
                <a:effectLst>
                  <a:outerShdw blurRad="38100" dist="38100" dir="2700000" algn="tl">
                    <a:srgbClr val="DDDDDD"/>
                  </a:outerShdw>
                </a:effectLst>
                <a:latin typeface="Times" charset="0"/>
                <a:ea typeface="ＭＳ Ｐゴシック" pitchFamily="-84" charset="-128"/>
              </a:rPr>
              <a:t>(remember,  k </a:t>
            </a:r>
            <a:r>
              <a:rPr lang="en-US" sz="2800" i="1">
                <a:solidFill>
                  <a:srgbClr val="FF3300"/>
                </a:solidFill>
                <a:effectLst>
                  <a:outerShdw blurRad="38100" dist="38100" dir="2700000" algn="tl">
                    <a:srgbClr val="DDDDDD"/>
                  </a:outerShdw>
                </a:effectLst>
                <a:latin typeface="Symbol" charset="2"/>
                <a:ea typeface="ＭＳ Ｐゴシック" pitchFamily="-84" charset="-128"/>
                <a:sym typeface="Symbol" charset="2"/>
              </a:rPr>
              <a:t></a:t>
            </a:r>
            <a:r>
              <a:rPr lang="en-US" sz="2800" i="1">
                <a:solidFill>
                  <a:srgbClr val="FF3300"/>
                </a:solidFill>
                <a:effectLst>
                  <a:outerShdw blurRad="38100" dist="38100" dir="2700000" algn="tl">
                    <a:srgbClr val="DDDDDD"/>
                  </a:outerShdw>
                </a:effectLst>
                <a:latin typeface="Times" charset="0"/>
                <a:ea typeface="ＭＳ Ｐゴシック" pitchFamily="-84" charset="-128"/>
              </a:rPr>
              <a:t>  just means ‘90 degrees to the left of’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5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1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1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15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15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5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uild="p" autoUpdateAnimBg="0"/>
      <p:bldP spid="21512" grpId="0" build="p" autoUpdateAnimBg="0"/>
      <p:bldP spid="21517"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FC2A6AA-DAA1-B84A-A177-8E12A0E520DD}"/>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sp>
        <p:nvSpPr>
          <p:cNvPr id="23555" name="Text Box 3">
            <a:extLst>
              <a:ext uri="{FF2B5EF4-FFF2-40B4-BE49-F238E27FC236}">
                <a16:creationId xmlns:a16="http://schemas.microsoft.com/office/drawing/2014/main" id="{D3785829-3DF4-C743-AB05-184DB6E1CF99}"/>
              </a:ext>
            </a:extLst>
          </p:cNvPr>
          <p:cNvSpPr txBox="1">
            <a:spLocks noChangeArrowheads="1"/>
          </p:cNvSpPr>
          <p:nvPr/>
        </p:nvSpPr>
        <p:spPr bwMode="auto">
          <a:xfrm>
            <a:off x="228600" y="838200"/>
            <a:ext cx="8686800" cy="579438"/>
          </a:xfrm>
          <a:prstGeom prst="rect">
            <a:avLst/>
          </a:prstGeom>
          <a:noFill/>
          <a:ln w="9525">
            <a:noFill/>
            <a:miter lim="800000"/>
            <a:headEnd/>
            <a:tailEnd/>
          </a:ln>
        </p:spPr>
        <p:txBody>
          <a:bodyPr>
            <a:spAutoFit/>
          </a:bodyPr>
          <a:lstStyle/>
          <a:p>
            <a:pPr>
              <a:spcBef>
                <a:spcPct val="50000"/>
              </a:spcBef>
              <a:defRPr/>
            </a:pPr>
            <a:r>
              <a:rPr lang="en-US" sz="3200">
                <a:solidFill>
                  <a:srgbClr val="FF3300"/>
                </a:solidFill>
                <a:effectLst>
                  <a:outerShdw blurRad="38100" dist="38100" dir="2700000" algn="tl">
                    <a:srgbClr val="DDDDDD"/>
                  </a:outerShdw>
                </a:effectLst>
                <a:latin typeface="Times" charset="0"/>
                <a:ea typeface="ＭＳ Ｐゴシック" pitchFamily="-84" charset="-128"/>
              </a:rPr>
              <a:t>And we need wind as a function of p </a:t>
            </a:r>
          </a:p>
        </p:txBody>
      </p:sp>
      <p:sp>
        <p:nvSpPr>
          <p:cNvPr id="23557" name="Text Box 5">
            <a:extLst>
              <a:ext uri="{FF2B5EF4-FFF2-40B4-BE49-F238E27FC236}">
                <a16:creationId xmlns:a16="http://schemas.microsoft.com/office/drawing/2014/main" id="{F2FEE089-39C8-CC40-B535-029B7DB7B117}"/>
              </a:ext>
            </a:extLst>
          </p:cNvPr>
          <p:cNvSpPr txBox="1">
            <a:spLocks noChangeArrowheads="1"/>
          </p:cNvSpPr>
          <p:nvPr/>
        </p:nvSpPr>
        <p:spPr bwMode="auto">
          <a:xfrm>
            <a:off x="228600" y="2133600"/>
            <a:ext cx="8686800" cy="519113"/>
          </a:xfrm>
          <a:prstGeom prst="rect">
            <a:avLst/>
          </a:prstGeom>
          <a:noFill/>
          <a:ln w="9525">
            <a:noFill/>
            <a:miter lim="800000"/>
            <a:headEnd/>
            <a:tailEnd/>
          </a:ln>
        </p:spPr>
        <p:txBody>
          <a:bodyPr>
            <a:spAutoFit/>
          </a:bodyPr>
          <a:lstStyle/>
          <a:p>
            <a:pPr>
              <a:spcBef>
                <a:spcPct val="50000"/>
              </a:spcBef>
              <a:defRPr/>
            </a:pPr>
            <a:r>
              <a:rPr lang="en-US" sz="2800">
                <a:solidFill>
                  <a:srgbClr val="FF3300"/>
                </a:solidFill>
                <a:effectLst>
                  <a:outerShdw blurRad="38100" dist="38100" dir="2700000" algn="tl">
                    <a:srgbClr val="DDDDDD"/>
                  </a:outerShdw>
                </a:effectLst>
                <a:latin typeface="Times" charset="0"/>
                <a:ea typeface="ＭＳ Ｐゴシック" pitchFamily="-84" charset="-128"/>
              </a:rPr>
              <a:t>So remember the THERMAL WIND</a:t>
            </a:r>
          </a:p>
        </p:txBody>
      </p:sp>
      <p:pic>
        <p:nvPicPr>
          <p:cNvPr id="23562" name="Picture 10" descr="final">
            <a:extLst>
              <a:ext uri="{FF2B5EF4-FFF2-40B4-BE49-F238E27FC236}">
                <a16:creationId xmlns:a16="http://schemas.microsoft.com/office/drawing/2014/main" id="{BDAC42E5-D139-634F-9577-91D5211C26C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6500" y="1249363"/>
            <a:ext cx="36703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1" descr="final">
            <a:extLst>
              <a:ext uri="{FF2B5EF4-FFF2-40B4-BE49-F238E27FC236}">
                <a16:creationId xmlns:a16="http://schemas.microsoft.com/office/drawing/2014/main" id="{D0A9EF1B-9C00-5F49-A3A0-DDA230B71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90800"/>
            <a:ext cx="38227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2" descr="final">
            <a:extLst>
              <a:ext uri="{FF2B5EF4-FFF2-40B4-BE49-F238E27FC236}">
                <a16:creationId xmlns:a16="http://schemas.microsoft.com/office/drawing/2014/main" id="{758CBAE7-B476-9849-ADE0-41D5F99E99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2667000"/>
            <a:ext cx="30353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13">
            <a:extLst>
              <a:ext uri="{FF2B5EF4-FFF2-40B4-BE49-F238E27FC236}">
                <a16:creationId xmlns:a16="http://schemas.microsoft.com/office/drawing/2014/main" id="{E4395B49-882F-1C49-BCB9-84DABB73E27E}"/>
              </a:ext>
            </a:extLst>
          </p:cNvPr>
          <p:cNvSpPr txBox="1">
            <a:spLocks noChangeArrowheads="1"/>
          </p:cNvSpPr>
          <p:nvPr/>
        </p:nvSpPr>
        <p:spPr bwMode="auto">
          <a:xfrm>
            <a:off x="228600" y="3748088"/>
            <a:ext cx="8686800" cy="519112"/>
          </a:xfrm>
          <a:prstGeom prst="rect">
            <a:avLst/>
          </a:prstGeom>
          <a:noFill/>
          <a:ln w="9525">
            <a:noFill/>
            <a:miter lim="800000"/>
            <a:headEnd/>
            <a:tailEnd/>
          </a:ln>
        </p:spPr>
        <p:txBody>
          <a:bodyPr>
            <a:spAutoFit/>
          </a:bodyPr>
          <a:lstStyle/>
          <a:p>
            <a:pPr>
              <a:spcBef>
                <a:spcPct val="50000"/>
              </a:spcBef>
              <a:defRPr/>
            </a:pPr>
            <a:r>
              <a:rPr lang="en-US" sz="2800">
                <a:solidFill>
                  <a:srgbClr val="FF3300"/>
                </a:solidFill>
                <a:effectLst>
                  <a:outerShdw blurRad="38100" dist="38100" dir="2700000" algn="tl">
                    <a:srgbClr val="DDDDDD"/>
                  </a:outerShdw>
                </a:effectLst>
                <a:latin typeface="Times" charset="0"/>
                <a:ea typeface="ＭＳ Ｐゴシック" pitchFamily="-84" charset="-128"/>
              </a:rPr>
              <a:t>Drum roll please…</a:t>
            </a:r>
          </a:p>
        </p:txBody>
      </p:sp>
      <p:sp>
        <p:nvSpPr>
          <p:cNvPr id="23566" name="Rectangle 14">
            <a:extLst>
              <a:ext uri="{FF2B5EF4-FFF2-40B4-BE49-F238E27FC236}">
                <a16:creationId xmlns:a16="http://schemas.microsoft.com/office/drawing/2014/main" id="{9381EBF0-97BB-BE44-AAA1-650530F24E77}"/>
              </a:ext>
            </a:extLst>
          </p:cNvPr>
          <p:cNvSpPr>
            <a:spLocks noGrp="1" noChangeArrowheads="1"/>
          </p:cNvSpPr>
          <p:nvPr>
            <p:ph type="body" idx="1"/>
          </p:nvPr>
        </p:nvSpPr>
        <p:spPr>
          <a:xfrm>
            <a:off x="685800" y="4267200"/>
            <a:ext cx="7772400" cy="2057400"/>
          </a:xfrm>
        </p:spPr>
        <p:txBody>
          <a:bodyPr/>
          <a:lstStyle/>
          <a:p>
            <a:pPr eaLnBrk="1" hangingPunct="1"/>
            <a:r>
              <a:rPr lang="en-US" altLang="en-US" sz="2800"/>
              <a:t>Given </a:t>
            </a:r>
            <a:r>
              <a:rPr lang="en-US" altLang="en-US" sz="2800">
                <a:latin typeface="Symbol" pitchFamily="2" charset="2"/>
                <a:sym typeface="Symbol" pitchFamily="2" charset="2"/>
              </a:rPr>
              <a:t></a:t>
            </a:r>
            <a:r>
              <a:rPr lang="en-US" altLang="en-US" sz="2800"/>
              <a:t> at some p, with its horiz. gradients</a:t>
            </a:r>
          </a:p>
          <a:p>
            <a:pPr lvl="1" eaLnBrk="1" hangingPunct="1"/>
            <a:r>
              <a:rPr lang="en-US" altLang="en-US" sz="2400"/>
              <a:t>Have geostrophic wind</a:t>
            </a:r>
          </a:p>
          <a:p>
            <a:pPr eaLnBrk="1" hangingPunct="1"/>
            <a:r>
              <a:rPr lang="en-US" altLang="en-US" sz="2800"/>
              <a:t>And given a T field with horizontal gradients</a:t>
            </a:r>
          </a:p>
          <a:p>
            <a:pPr lvl="1" eaLnBrk="1" hangingPunct="1"/>
            <a:r>
              <a:rPr lang="en-US" altLang="en-US" sz="2400"/>
              <a:t>Have geostrophic wind </a:t>
            </a:r>
            <a:r>
              <a:rPr lang="en-US" altLang="en-US" sz="2400" i="1"/>
              <a:t>at all heights</a:t>
            </a:r>
          </a:p>
          <a:p>
            <a:pPr eaLnBrk="1" hangingPunct="1"/>
            <a:r>
              <a:rPr lang="en-US" altLang="en-US" sz="2800"/>
              <a:t>Compute </a:t>
            </a:r>
            <a:r>
              <a:rPr lang="en-US" altLang="en-US" sz="2800">
                <a:latin typeface="Symbol" pitchFamily="2" charset="2"/>
                <a:sym typeface="Symbol" pitchFamily="2" charset="2"/>
              </a:rPr>
              <a:t></a:t>
            </a:r>
            <a:r>
              <a:rPr lang="en-US" altLang="en-US" sz="2800"/>
              <a:t>, advect (</a:t>
            </a:r>
            <a:r>
              <a:rPr lang="en-US" altLang="en-US" sz="2800">
                <a:latin typeface="Symbol" pitchFamily="2" charset="2"/>
                <a:sym typeface="Symbol" pitchFamily="2" charset="2"/>
              </a:rPr>
              <a:t></a:t>
            </a:r>
            <a:r>
              <a:rPr lang="en-US" altLang="en-US" sz="2800"/>
              <a:t>+f), and you’ve got </a:t>
            </a:r>
            <a:r>
              <a:rPr lang="en-US" altLang="en-US" sz="2800">
                <a:latin typeface="Symbol" pitchFamily="2" charset="2"/>
                <a:sym typeface="Symbol" pitchFamily="2" charset="2"/>
              </a:rPr>
              <a:t></a:t>
            </a:r>
            <a:r>
              <a:rPr lang="en-US" altLang="en-US"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56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5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65">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6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3566">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3566">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23566">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35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7" grpId="0" build="p" autoUpdateAnimBg="0"/>
      <p:bldP spid="23565" grpId="0" build="p" autoUpdateAnimBg="0"/>
      <p:bldP spid="23566"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1F38742-3023-CD45-96DC-8085B6E2E5B0}"/>
              </a:ext>
            </a:extLst>
          </p:cNvPr>
          <p:cNvSpPr>
            <a:spLocks noGrp="1"/>
          </p:cNvSpPr>
          <p:nvPr>
            <p:ph type="title"/>
          </p:nvPr>
        </p:nvSpPr>
        <p:spPr>
          <a:xfrm>
            <a:off x="0" y="0"/>
            <a:ext cx="9144000" cy="1509713"/>
          </a:xfrm>
        </p:spPr>
        <p:txBody>
          <a:bodyPr/>
          <a:lstStyle/>
          <a:p>
            <a:r>
              <a:rPr lang="en-US" altLang="en-US">
                <a:ea typeface="ＭＳ Ｐゴシック" panose="020B0600070205080204" pitchFamily="34" charset="-128"/>
              </a:rPr>
              <a:t>Geostrophic vortices and the Z field </a:t>
            </a:r>
            <a:br>
              <a:rPr lang="en-US" altLang="en-US">
                <a:ea typeface="ＭＳ Ｐゴシック" panose="020B0600070205080204" pitchFamily="34" charset="-128"/>
              </a:rPr>
            </a:br>
            <a:r>
              <a:rPr lang="en-US" altLang="en-US">
                <a:ea typeface="ＭＳ Ｐゴシック" panose="020B0600070205080204" pitchFamily="34" charset="-128"/>
              </a:rPr>
              <a:t>(height depressions of a p surface)</a:t>
            </a:r>
          </a:p>
        </p:txBody>
      </p:sp>
      <p:sp>
        <p:nvSpPr>
          <p:cNvPr id="48131" name="Content Placeholder 2">
            <a:extLst>
              <a:ext uri="{FF2B5EF4-FFF2-40B4-BE49-F238E27FC236}">
                <a16:creationId xmlns:a16="http://schemas.microsoft.com/office/drawing/2014/main" id="{C33DA315-6DB3-674D-92A9-6838D9AF87CC}"/>
              </a:ext>
            </a:extLst>
          </p:cNvPr>
          <p:cNvSpPr>
            <a:spLocks noGrp="1"/>
          </p:cNvSpPr>
          <p:nvPr>
            <p:ph idx="1"/>
          </p:nvPr>
        </p:nvSpPr>
        <p:spPr>
          <a:xfrm>
            <a:off x="285750" y="1509713"/>
            <a:ext cx="8683625" cy="5348287"/>
          </a:xfrm>
        </p:spPr>
        <p:txBody>
          <a:bodyPr/>
          <a:lstStyle/>
          <a:p>
            <a:pPr marL="914400" lvl="1" indent="-514350">
              <a:buFont typeface="Arial" panose="020B0604020202020204" pitchFamily="34" charset="0"/>
              <a:buNone/>
            </a:pPr>
            <a:r>
              <a:rPr lang="en-US" altLang="en-US">
                <a:ea typeface="ＭＳ Ｐゴシック" panose="020B0600070205080204" pitchFamily="34" charset="-128"/>
              </a:rPr>
              <a:t>The geostrophic relative vorticity is: </a:t>
            </a:r>
          </a:p>
          <a:p>
            <a:pPr marL="914400" lvl="1" indent="-514350">
              <a:buFont typeface="Arial" panose="020B0604020202020204" pitchFamily="34" charset="0"/>
              <a:buNone/>
            </a:pPr>
            <a:r>
              <a:rPr lang="en-US" altLang="en-US">
                <a:latin typeface="Symbol" pitchFamily="2" charset="2"/>
                <a:ea typeface="ＭＳ Ｐゴシック" panose="020B0600070205080204" pitchFamily="34" charset="-128"/>
              </a:rPr>
              <a:t>z</a:t>
            </a:r>
            <a:r>
              <a:rPr lang="en-US" altLang="en-US" baseline="-25000">
                <a:ea typeface="ＭＳ Ｐゴシック" panose="020B0600070205080204" pitchFamily="34" charset="-128"/>
              </a:rPr>
              <a:t>g</a:t>
            </a:r>
            <a:r>
              <a:rPr lang="en-US" altLang="en-US">
                <a:ea typeface="ＭＳ Ｐゴシック" panose="020B0600070205080204" pitchFamily="34" charset="-128"/>
              </a:rPr>
              <a:t> = (∂v</a:t>
            </a:r>
            <a:r>
              <a:rPr lang="en-US" altLang="en-US" baseline="-25000">
                <a:ea typeface="ＭＳ Ｐゴシック" panose="020B0600070205080204" pitchFamily="34" charset="-128"/>
              </a:rPr>
              <a:t>g</a:t>
            </a:r>
            <a:r>
              <a:rPr lang="en-US" altLang="en-US">
                <a:ea typeface="ＭＳ Ｐゴシック" panose="020B0600070205080204" pitchFamily="34" charset="-128"/>
              </a:rPr>
              <a:t>/∂x - ∂u</a:t>
            </a:r>
            <a:r>
              <a:rPr lang="en-US" altLang="en-US" baseline="-25000">
                <a:ea typeface="ＭＳ Ｐゴシック" panose="020B0600070205080204" pitchFamily="34" charset="-128"/>
              </a:rPr>
              <a:t>g</a:t>
            </a:r>
            <a:r>
              <a:rPr lang="en-US" altLang="en-US">
                <a:ea typeface="ＭＳ Ｐゴシック" panose="020B0600070205080204" pitchFamily="34" charset="-128"/>
              </a:rPr>
              <a:t>/∂y) = g/f (∂</a:t>
            </a:r>
            <a:r>
              <a:rPr lang="en-US" altLang="en-US" baseline="30000">
                <a:ea typeface="ＭＳ Ｐゴシック" panose="020B0600070205080204" pitchFamily="34" charset="-128"/>
              </a:rPr>
              <a:t>2</a:t>
            </a:r>
            <a:r>
              <a:rPr lang="en-US" altLang="en-US">
                <a:ea typeface="ＭＳ Ｐゴシック" panose="020B0600070205080204" pitchFamily="34" charset="-128"/>
              </a:rPr>
              <a:t>Z/∂x</a:t>
            </a:r>
            <a:r>
              <a:rPr lang="en-US" altLang="en-US" baseline="30000">
                <a:ea typeface="ＭＳ Ｐゴシック" panose="020B0600070205080204" pitchFamily="34" charset="-128"/>
              </a:rPr>
              <a:t>2 </a:t>
            </a:r>
            <a:r>
              <a:rPr lang="en-US" altLang="en-US">
                <a:ea typeface="ＭＳ Ｐゴシック" panose="020B0600070205080204" pitchFamily="34" charset="-128"/>
              </a:rPr>
              <a:t>+ ∂</a:t>
            </a:r>
            <a:r>
              <a:rPr lang="en-US" altLang="en-US" baseline="30000">
                <a:ea typeface="ＭＳ Ｐゴシック" panose="020B0600070205080204" pitchFamily="34" charset="-128"/>
              </a:rPr>
              <a:t>2</a:t>
            </a:r>
            <a:r>
              <a:rPr lang="en-US" altLang="en-US">
                <a:ea typeface="ＭＳ Ｐゴシック" panose="020B0600070205080204" pitchFamily="34" charset="-128"/>
              </a:rPr>
              <a:t>Z/∂y</a:t>
            </a:r>
            <a:r>
              <a:rPr lang="en-US" altLang="en-US" baseline="30000">
                <a:ea typeface="ＭＳ Ｐゴシック" panose="020B0600070205080204" pitchFamily="34" charset="-128"/>
              </a:rPr>
              <a:t>2)</a:t>
            </a:r>
          </a:p>
          <a:p>
            <a:pPr marL="914400" lvl="1" indent="-514350">
              <a:buFont typeface="Arial" panose="020B0604020202020204" pitchFamily="34" charset="0"/>
              <a:buNone/>
            </a:pPr>
            <a:endParaRPr lang="en-US" altLang="en-US" baseline="30000">
              <a:ea typeface="ＭＳ Ｐゴシック" panose="020B0600070205080204" pitchFamily="34" charset="-128"/>
            </a:endParaRPr>
          </a:p>
          <a:p>
            <a:pPr marL="914400" lvl="1" indent="-514350">
              <a:buFont typeface="Arial" panose="020B0604020202020204" pitchFamily="34" charset="0"/>
              <a:buNone/>
            </a:pPr>
            <a:endParaRPr lang="en-US" altLang="en-US" baseline="30000">
              <a:ea typeface="ＭＳ Ｐゴシック" panose="020B0600070205080204" pitchFamily="34" charset="-128"/>
            </a:endParaRPr>
          </a:p>
        </p:txBody>
      </p:sp>
      <p:pic>
        <p:nvPicPr>
          <p:cNvPr id="48132" name="Picture 21">
            <a:extLst>
              <a:ext uri="{FF2B5EF4-FFF2-40B4-BE49-F238E27FC236}">
                <a16:creationId xmlns:a16="http://schemas.microsoft.com/office/drawing/2014/main" id="{1B42539D-939C-8B4E-BAA9-910BB2D6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175000"/>
            <a:ext cx="5410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23" descr="latex-image-1.pdf">
            <a:extLst>
              <a:ext uri="{FF2B5EF4-FFF2-40B4-BE49-F238E27FC236}">
                <a16:creationId xmlns:a16="http://schemas.microsoft.com/office/drawing/2014/main" id="{BB9F8F26-EDA1-EC4C-99B1-D39169A991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5245100"/>
            <a:ext cx="16224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25" descr="latex-image-1.pdf">
            <a:extLst>
              <a:ext uri="{FF2B5EF4-FFF2-40B4-BE49-F238E27FC236}">
                <a16:creationId xmlns:a16="http://schemas.microsoft.com/office/drawing/2014/main" id="{3511C36C-54A3-C24B-B46D-DAEB8DA2EA0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9150" y="4202113"/>
            <a:ext cx="19272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28" descr="latex-image-1.pdf">
            <a:extLst>
              <a:ext uri="{FF2B5EF4-FFF2-40B4-BE49-F238E27FC236}">
                <a16:creationId xmlns:a16="http://schemas.microsoft.com/office/drawing/2014/main" id="{EE5DCFE2-249E-4F4E-8FBB-D46519DE90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2809875"/>
            <a:ext cx="1892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30">
            <a:extLst>
              <a:ext uri="{FF2B5EF4-FFF2-40B4-BE49-F238E27FC236}">
                <a16:creationId xmlns:a16="http://schemas.microsoft.com/office/drawing/2014/main" id="{F482C991-C8C9-834B-B05D-3205A8A307A2}"/>
              </a:ext>
            </a:extLst>
          </p:cNvPr>
          <p:cNvSpPr txBox="1">
            <a:spLocks noChangeArrowheads="1"/>
          </p:cNvSpPr>
          <p:nvPr/>
        </p:nvSpPr>
        <p:spPr bwMode="auto">
          <a:xfrm>
            <a:off x="3052763" y="2501900"/>
            <a:ext cx="51260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FF0000"/>
                </a:solidFill>
                <a:sym typeface="Wingdings" pitchFamily="2" charset="2"/>
              </a:rPr>
              <a:t>Geostrophic vorticity is the </a:t>
            </a:r>
          </a:p>
          <a:p>
            <a:pPr eaLnBrk="1" hangingPunct="1"/>
            <a:r>
              <a:rPr lang="en-US" altLang="en-US" sz="2800" b="1" i="1">
                <a:solidFill>
                  <a:srgbClr val="FF0000"/>
                </a:solidFill>
                <a:sym typeface="Wingdings" pitchFamily="2" charset="2"/>
              </a:rPr>
              <a:t></a:t>
            </a:r>
            <a:r>
              <a:rPr lang="en-US" altLang="en-US" sz="2800" b="1" i="1">
                <a:solidFill>
                  <a:srgbClr val="FF0000"/>
                </a:solidFill>
              </a:rPr>
              <a:t>Curvature </a:t>
            </a:r>
            <a:r>
              <a:rPr lang="en-US" altLang="en-US" sz="2800"/>
              <a:t>of the Z or </a:t>
            </a:r>
            <a:r>
              <a:rPr lang="en-US" altLang="en-US" sz="2800">
                <a:latin typeface="Symbol" pitchFamily="2" charset="2"/>
              </a:rPr>
              <a:t>F</a:t>
            </a:r>
            <a:r>
              <a:rPr lang="en-US" altLang="en-US" sz="2800"/>
              <a:t> field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F7D07EA7-5AED-194F-8797-2FBD1B19D4B9}"/>
              </a:ext>
            </a:extLst>
          </p:cNvPr>
          <p:cNvSpPr>
            <a:spLocks noGrp="1"/>
          </p:cNvSpPr>
          <p:nvPr>
            <p:ph type="title"/>
          </p:nvPr>
        </p:nvSpPr>
        <p:spPr>
          <a:xfrm>
            <a:off x="0" y="0"/>
            <a:ext cx="9144000" cy="1143000"/>
          </a:xfrm>
        </p:spPr>
        <p:txBody>
          <a:bodyPr/>
          <a:lstStyle/>
          <a:p>
            <a:r>
              <a:rPr lang="en-US" altLang="en-US">
                <a:ea typeface="ＭＳ Ｐゴシック" panose="020B0600070205080204" pitchFamily="34" charset="-128"/>
              </a:rPr>
              <a:t>The thermal wind</a:t>
            </a:r>
          </a:p>
        </p:txBody>
      </p:sp>
      <p:sp>
        <p:nvSpPr>
          <p:cNvPr id="49155" name="Content Placeholder 2">
            <a:extLst>
              <a:ext uri="{FF2B5EF4-FFF2-40B4-BE49-F238E27FC236}">
                <a16:creationId xmlns:a16="http://schemas.microsoft.com/office/drawing/2014/main" id="{95D8ADE4-4EF1-9241-BFD3-3A6125824C92}"/>
              </a:ext>
            </a:extLst>
          </p:cNvPr>
          <p:cNvSpPr>
            <a:spLocks noGrp="1"/>
          </p:cNvSpPr>
          <p:nvPr>
            <p:ph idx="1"/>
          </p:nvPr>
        </p:nvSpPr>
        <p:spPr>
          <a:xfrm>
            <a:off x="309563" y="944563"/>
            <a:ext cx="8637587" cy="5740400"/>
          </a:xfrm>
        </p:spPr>
        <p:txBody>
          <a:bodyPr/>
          <a:lstStyle/>
          <a:p>
            <a:r>
              <a:rPr lang="en-US" altLang="en-US">
                <a:ea typeface="ＭＳ Ｐゴシック" panose="020B0600070205080204" pitchFamily="34" charset="-128"/>
              </a:rPr>
              <a:t>It is a geostrophic wind </a:t>
            </a:r>
            <a:r>
              <a:rPr lang="en-US" altLang="en-US" i="1">
                <a:ea typeface="ＭＳ Ｐゴシック" panose="020B0600070205080204" pitchFamily="34" charset="-128"/>
              </a:rPr>
              <a:t>difference </a:t>
            </a:r>
          </a:p>
          <a:p>
            <a:pPr lvl="1"/>
            <a:r>
              <a:rPr lang="en-US" altLang="en-US">
                <a:ea typeface="ＭＳ Ｐゴシック" panose="020B0600070205080204" pitchFamily="34" charset="-128"/>
              </a:rPr>
              <a:t>(</a:t>
            </a:r>
            <a:r>
              <a:rPr lang="en-US" altLang="en-US">
                <a:solidFill>
                  <a:srgbClr val="008000"/>
                </a:solidFill>
                <a:ea typeface="ＭＳ Ｐゴシック" panose="020B0600070205080204" pitchFamily="34" charset="-128"/>
              </a:rPr>
              <a:t>upper minus lower level</a:t>
            </a:r>
            <a:r>
              <a:rPr lang="en-US" altLang="en-US">
                <a:ea typeface="ＭＳ Ｐゴシック" panose="020B0600070205080204" pitchFamily="34" charset="-128"/>
              </a:rPr>
              <a:t>) </a:t>
            </a:r>
          </a:p>
          <a:p>
            <a:pPr lvl="2"/>
            <a:r>
              <a:rPr lang="en-US" altLang="en-US">
                <a:ea typeface="ＭＳ Ｐゴシック" panose="020B0600070205080204" pitchFamily="34" charset="-128"/>
              </a:rPr>
              <a:t>example for 850-500mb layer: </a:t>
            </a:r>
            <a:r>
              <a:rPr lang="en-US" altLang="en-US" b="1">
                <a:ea typeface="ＭＳ Ｐゴシック" panose="020B0600070205080204" pitchFamily="34" charset="-128"/>
              </a:rPr>
              <a:t>V</a:t>
            </a:r>
            <a:r>
              <a:rPr lang="en-US" altLang="en-US" baseline="-25000">
                <a:ea typeface="ＭＳ Ｐゴシック" panose="020B0600070205080204" pitchFamily="34" charset="-128"/>
              </a:rPr>
              <a:t>T</a:t>
            </a:r>
            <a:r>
              <a:rPr lang="en-US" altLang="en-US">
                <a:ea typeface="ＭＳ Ｐゴシック" panose="020B0600070205080204" pitchFamily="34" charset="-128"/>
              </a:rPr>
              <a:t> = </a:t>
            </a:r>
            <a:r>
              <a:rPr lang="en-US" altLang="en-US" b="1">
                <a:ea typeface="ＭＳ Ｐゴシック" panose="020B0600070205080204" pitchFamily="34" charset="-128"/>
              </a:rPr>
              <a:t>V</a:t>
            </a:r>
            <a:r>
              <a:rPr lang="en-US" altLang="en-US" baseline="-25000">
                <a:ea typeface="ＭＳ Ｐゴシック" panose="020B0600070205080204" pitchFamily="34" charset="-128"/>
              </a:rPr>
              <a:t>g500</a:t>
            </a:r>
            <a:r>
              <a:rPr lang="en-US" altLang="en-US">
                <a:ea typeface="ＭＳ Ｐゴシック" panose="020B0600070205080204" pitchFamily="34" charset="-128"/>
              </a:rPr>
              <a:t>-</a:t>
            </a:r>
            <a:r>
              <a:rPr lang="en-US" altLang="en-US" b="1">
                <a:ea typeface="ＭＳ Ｐゴシック" panose="020B0600070205080204" pitchFamily="34" charset="-128"/>
              </a:rPr>
              <a:t>V</a:t>
            </a:r>
            <a:r>
              <a:rPr lang="en-US" altLang="en-US" baseline="-25000">
                <a:ea typeface="ＭＳ Ｐゴシック" panose="020B0600070205080204" pitchFamily="34" charset="-128"/>
              </a:rPr>
              <a:t>g850</a:t>
            </a:r>
          </a:p>
          <a:p>
            <a:r>
              <a:rPr lang="en-US" altLang="en-US">
                <a:ea typeface="ＭＳ Ｐゴシック" panose="020B0600070205080204" pitchFamily="34" charset="-128"/>
              </a:rPr>
              <a:t>The thermal wind </a:t>
            </a:r>
            <a:r>
              <a:rPr lang="en-US" altLang="en-US">
                <a:solidFill>
                  <a:srgbClr val="008000"/>
                </a:solidFill>
                <a:ea typeface="ＭＳ Ｐゴシック" panose="020B0600070205080204" pitchFamily="34" charset="-128"/>
              </a:rPr>
              <a:t>points along isotherms</a:t>
            </a:r>
          </a:p>
          <a:p>
            <a:pPr lvl="1"/>
            <a:r>
              <a:rPr lang="en-US" altLang="en-US">
                <a:ea typeface="ＭＳ Ｐゴシック" panose="020B0600070205080204" pitchFamily="34" charset="-128"/>
              </a:rPr>
              <a:t>with Low values to the Left of the vector in the NH</a:t>
            </a:r>
          </a:p>
          <a:p>
            <a:r>
              <a:rPr lang="en-US" altLang="en-US">
                <a:ea typeface="ＭＳ Ｐゴシック" panose="020B0600070205080204" pitchFamily="34" charset="-128"/>
              </a:rPr>
              <a:t>The thermal wind cannot advect isotherms!</a:t>
            </a:r>
          </a:p>
          <a:p>
            <a:pPr lvl="1"/>
            <a:r>
              <a:rPr lang="en-US" altLang="en-US">
                <a:ea typeface="ＭＳ Ｐゴシック" panose="020B0600070205080204" pitchFamily="34" charset="-128"/>
              </a:rPr>
              <a:t>because it is parallel to them</a:t>
            </a:r>
          </a:p>
          <a:p>
            <a:r>
              <a:rPr lang="en-US" altLang="en-US">
                <a:solidFill>
                  <a:srgbClr val="FF0000"/>
                </a:solidFill>
                <a:ea typeface="ＭＳ Ｐゴシック" panose="020B0600070205080204" pitchFamily="34" charset="-128"/>
              </a:rPr>
              <a:t>Warm </a:t>
            </a:r>
            <a:r>
              <a:rPr lang="en-US" altLang="en-US">
                <a:ea typeface="ＭＳ Ｐゴシック" panose="020B0600070205080204" pitchFamily="34" charset="-128"/>
              </a:rPr>
              <a:t>air advection (WAA): </a:t>
            </a:r>
            <a:r>
              <a:rPr lang="en-US" altLang="en-US">
                <a:solidFill>
                  <a:srgbClr val="FF0000"/>
                </a:solidFill>
                <a:ea typeface="ＭＳ Ｐゴシック" panose="020B0600070205080204" pitchFamily="34" charset="-128"/>
              </a:rPr>
              <a:t>veering</a:t>
            </a:r>
          </a:p>
          <a:p>
            <a:pPr lvl="1"/>
            <a:r>
              <a:rPr lang="en-US" altLang="en-US">
                <a:ea typeface="ＭＳ Ｐゴシック" panose="020B0600070205080204" pitchFamily="34" charset="-128"/>
              </a:rPr>
              <a:t>geostrophic wind turns clockwise w/ height (in NH)</a:t>
            </a:r>
          </a:p>
          <a:p>
            <a:r>
              <a:rPr lang="en-US" altLang="en-US">
                <a:solidFill>
                  <a:srgbClr val="0000FF"/>
                </a:solidFill>
                <a:ea typeface="ＭＳ Ｐゴシック" panose="020B0600070205080204" pitchFamily="34" charset="-128"/>
              </a:rPr>
              <a:t>CAA</a:t>
            </a:r>
            <a:r>
              <a:rPr lang="en-US" altLang="en-US">
                <a:ea typeface="ＭＳ Ｐゴシック" panose="020B0600070205080204" pitchFamily="34" charset="-128"/>
              </a:rPr>
              <a:t>: </a:t>
            </a:r>
            <a:r>
              <a:rPr lang="en-US" altLang="en-US">
                <a:solidFill>
                  <a:srgbClr val="0000FF"/>
                </a:solidFill>
                <a:ea typeface="ＭＳ Ｐゴシック" panose="020B0600070205080204" pitchFamily="34" charset="-128"/>
              </a:rPr>
              <a:t>backing </a:t>
            </a:r>
            <a:r>
              <a:rPr lang="en-US" altLang="en-US">
                <a:ea typeface="ＭＳ Ｐゴシック" panose="020B0600070205080204" pitchFamily="34" charset="-128"/>
              </a:rPr>
              <a:t>of wind with height</a:t>
            </a:r>
            <a:r>
              <a:rPr lang="en-US" altLang="en-US">
                <a:solidFill>
                  <a:srgbClr val="0000FF"/>
                </a:solidFill>
                <a:ea typeface="ＭＳ Ｐゴシック" panose="020B0600070205080204" pitchFamily="34" charset="-128"/>
              </a:rPr>
              <a:t> </a:t>
            </a:r>
            <a:endParaRPr lang="en-US" altLang="en-US" i="1">
              <a:solidFill>
                <a:srgbClr val="0000FF"/>
              </a:solidFill>
              <a:ea typeface="ＭＳ Ｐゴシック" panose="020B0600070205080204" pitchFamily="34" charset="-128"/>
            </a:endParaRPr>
          </a:p>
          <a:p>
            <a:pPr lvl="2"/>
            <a:endParaRPr lang="en-US" altLang="en-US">
              <a:ea typeface="ＭＳ Ｐゴシック"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FA40FFB-CA0B-3D43-BF01-3ED1486BD0B8}"/>
              </a:ext>
            </a:extLst>
          </p:cNvPr>
          <p:cNvSpPr>
            <a:spLocks noGrp="1"/>
          </p:cNvSpPr>
          <p:nvPr>
            <p:ph type="title"/>
          </p:nvPr>
        </p:nvSpPr>
        <p:spPr>
          <a:xfrm>
            <a:off x="0" y="0"/>
            <a:ext cx="9144000" cy="984250"/>
          </a:xfrm>
        </p:spPr>
        <p:txBody>
          <a:bodyPr/>
          <a:lstStyle/>
          <a:p>
            <a:r>
              <a:rPr lang="en-US" altLang="en-US">
                <a:ea typeface="ＭＳ Ｐゴシック" panose="020B0600070205080204" pitchFamily="34" charset="-128"/>
              </a:rPr>
              <a:t>Geostrophic </a:t>
            </a:r>
            <a:r>
              <a:rPr lang="en-US" altLang="en-US" b="1" i="1">
                <a:ea typeface="ＭＳ Ｐゴシック" panose="020B0600070205080204" pitchFamily="34" charset="-128"/>
              </a:rPr>
              <a:t>and </a:t>
            </a:r>
            <a:r>
              <a:rPr lang="en-US" altLang="en-US">
                <a:ea typeface="ＭＳ Ｐゴシック" panose="020B0600070205080204" pitchFamily="34" charset="-128"/>
              </a:rPr>
              <a:t>hydrostatic balance</a:t>
            </a:r>
          </a:p>
        </p:txBody>
      </p:sp>
      <p:sp>
        <p:nvSpPr>
          <p:cNvPr id="50179" name="Content Placeholder 2">
            <a:extLst>
              <a:ext uri="{FF2B5EF4-FFF2-40B4-BE49-F238E27FC236}">
                <a16:creationId xmlns:a16="http://schemas.microsoft.com/office/drawing/2014/main" id="{D6EE9AAA-B428-134A-8682-D0D264015E8F}"/>
              </a:ext>
            </a:extLst>
          </p:cNvPr>
          <p:cNvSpPr>
            <a:spLocks noGrp="1"/>
          </p:cNvSpPr>
          <p:nvPr>
            <p:ph idx="1"/>
          </p:nvPr>
        </p:nvSpPr>
        <p:spPr>
          <a:xfrm>
            <a:off x="457200" y="838200"/>
            <a:ext cx="8229600" cy="5287963"/>
          </a:xfrm>
        </p:spPr>
        <p:txBody>
          <a:bodyPr/>
          <a:lstStyle/>
          <a:p>
            <a:pPr marL="514350" indent="-514350"/>
            <a:r>
              <a:rPr lang="en-US" altLang="en-US">
                <a:solidFill>
                  <a:srgbClr val="008000"/>
                </a:solidFill>
                <a:ea typeface="ＭＳ Ｐゴシック" panose="020B0600070205080204" pitchFamily="34" charset="-128"/>
              </a:rPr>
              <a:t>Every cyclonic vortex obeying both hydrostatic and geostrophic balance looks similar to this</a:t>
            </a:r>
            <a:r>
              <a:rPr lang="en-US" altLang="en-US">
                <a:ea typeface="ＭＳ Ｐゴシック" panose="020B0600070205080204" pitchFamily="34" charset="-128"/>
              </a:rPr>
              <a:t> (but maybe stretched or shrunk or partly cut off by the Earth's surface): </a:t>
            </a:r>
          </a:p>
        </p:txBody>
      </p:sp>
      <p:pic>
        <p:nvPicPr>
          <p:cNvPr id="50180" name="Picture 3">
            <a:extLst>
              <a:ext uri="{FF2B5EF4-FFF2-40B4-BE49-F238E27FC236}">
                <a16:creationId xmlns:a16="http://schemas.microsoft.com/office/drawing/2014/main" id="{E77CBAD8-265E-744E-91FB-FE3C3989F0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3048000"/>
            <a:ext cx="5951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E4601D53-C311-F84F-8970-F2E382C7E2F4}"/>
              </a:ext>
            </a:extLst>
          </p:cNvPr>
          <p:cNvSpPr>
            <a:spLocks noChangeArrowheads="1"/>
          </p:cNvSpPr>
          <p:nvPr/>
        </p:nvSpPr>
        <p:spPr bwMode="auto">
          <a:xfrm>
            <a:off x="3646488" y="3505200"/>
            <a:ext cx="2971800" cy="1371600"/>
          </a:xfrm>
          <a:prstGeom prst="ellipse">
            <a:avLst/>
          </a:prstGeom>
          <a:solidFill>
            <a:srgbClr val="008000">
              <a:alpha val="50195"/>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lang="en-US" sz="4000">
                <a:solidFill>
                  <a:schemeClr val="lt1"/>
                </a:solidFill>
                <a:latin typeface="+mn-lt"/>
                <a:ea typeface="+mn-ea"/>
              </a:rPr>
              <a:t>PV &gt; 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E720405E-79A4-6248-9F30-C7FA6A7C23A0}"/>
              </a:ext>
            </a:extLst>
          </p:cNvPr>
          <p:cNvSpPr>
            <a:spLocks noGrp="1"/>
          </p:cNvSpPr>
          <p:nvPr>
            <p:ph type="title"/>
          </p:nvPr>
        </p:nvSpPr>
        <p:spPr/>
        <p:txBody>
          <a:bodyPr/>
          <a:lstStyle/>
          <a:p>
            <a:r>
              <a:rPr lang="en-US" altLang="en-US">
                <a:ea typeface="ＭＳ Ｐゴシック" panose="020B0600070205080204" pitchFamily="34" charset="-128"/>
              </a:rPr>
              <a:t>And anticyclones exist too...</a:t>
            </a:r>
          </a:p>
        </p:txBody>
      </p:sp>
      <p:sp>
        <p:nvSpPr>
          <p:cNvPr id="51203" name="Content Placeholder 2">
            <a:extLst>
              <a:ext uri="{FF2B5EF4-FFF2-40B4-BE49-F238E27FC236}">
                <a16:creationId xmlns:a16="http://schemas.microsoft.com/office/drawing/2014/main" id="{A1990646-E468-E146-9813-EF48C12F4938}"/>
              </a:ext>
            </a:extLst>
          </p:cNvPr>
          <p:cNvSpPr>
            <a:spLocks noGrp="1"/>
          </p:cNvSpPr>
          <p:nvPr>
            <p:ph idx="1"/>
          </p:nvPr>
        </p:nvSpPr>
        <p:spPr/>
        <p:txBody>
          <a:bodyPr/>
          <a:lstStyle/>
          <a:p>
            <a:r>
              <a:rPr lang="en-US" altLang="en-US">
                <a:ea typeface="ＭＳ Ｐゴシック" panose="020B0600070205080204" pitchFamily="34" charset="-128"/>
              </a:rPr>
              <a:t>Just the opposite of a cyclone...</a:t>
            </a:r>
          </a:p>
        </p:txBody>
      </p:sp>
      <p:pic>
        <p:nvPicPr>
          <p:cNvPr id="51204" name="Picture 3">
            <a:extLst>
              <a:ext uri="{FF2B5EF4-FFF2-40B4-BE49-F238E27FC236}">
                <a16:creationId xmlns:a16="http://schemas.microsoft.com/office/drawing/2014/main" id="{6652A020-DA79-7347-8331-2169660D01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90800"/>
            <a:ext cx="67183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B0637454-C4A3-3C4E-BE69-038394F25BFF}"/>
              </a:ext>
            </a:extLst>
          </p:cNvPr>
          <p:cNvSpPr>
            <a:spLocks noChangeArrowheads="1"/>
          </p:cNvSpPr>
          <p:nvPr/>
        </p:nvSpPr>
        <p:spPr bwMode="auto">
          <a:xfrm>
            <a:off x="3276600" y="3352800"/>
            <a:ext cx="2667000" cy="1676400"/>
          </a:xfrm>
          <a:prstGeom prst="ellipse">
            <a:avLst/>
          </a:prstGeom>
          <a:solidFill>
            <a:srgbClr val="FF6600">
              <a:alpha val="50195"/>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lang="en-US" sz="4000">
                <a:solidFill>
                  <a:schemeClr val="lt1"/>
                </a:solidFill>
                <a:latin typeface="+mn-lt"/>
                <a:ea typeface="+mn-ea"/>
              </a:rPr>
              <a:t>PV &lt; 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5B0A4360-7E3A-374C-A853-0443A6DC64AE}"/>
              </a:ext>
            </a:extLst>
          </p:cNvPr>
          <p:cNvSpPr>
            <a:spLocks noGrp="1"/>
          </p:cNvSpPr>
          <p:nvPr>
            <p:ph type="title"/>
          </p:nvPr>
        </p:nvSpPr>
        <p:spPr>
          <a:xfrm>
            <a:off x="0" y="0"/>
            <a:ext cx="9144000" cy="1143000"/>
          </a:xfrm>
        </p:spPr>
        <p:txBody>
          <a:bodyPr/>
          <a:lstStyle/>
          <a:p>
            <a:r>
              <a:rPr lang="en-US" altLang="en-US">
                <a:ea typeface="ＭＳ Ｐゴシック" panose="020B0600070205080204" pitchFamily="34" charset="-128"/>
              </a:rPr>
              <a:t>Potential vorticity and the two kinds </a:t>
            </a:r>
            <a:br>
              <a:rPr lang="en-US" altLang="en-US">
                <a:ea typeface="ＭＳ Ｐゴシック" panose="020B0600070205080204" pitchFamily="34" charset="-128"/>
              </a:rPr>
            </a:br>
            <a:r>
              <a:rPr lang="en-US" altLang="en-US">
                <a:ea typeface="ＭＳ Ｐゴシック" panose="020B0600070205080204" pitchFamily="34" charset="-128"/>
              </a:rPr>
              <a:t>of balanced cyclones</a:t>
            </a:r>
          </a:p>
        </p:txBody>
      </p:sp>
      <p:sp>
        <p:nvSpPr>
          <p:cNvPr id="52227" name="Content Placeholder 2">
            <a:extLst>
              <a:ext uri="{FF2B5EF4-FFF2-40B4-BE49-F238E27FC236}">
                <a16:creationId xmlns:a16="http://schemas.microsoft.com/office/drawing/2014/main" id="{B9002BB3-FD1A-C445-949A-C2600691C564}"/>
              </a:ext>
            </a:extLst>
          </p:cNvPr>
          <p:cNvSpPr>
            <a:spLocks noGrp="1"/>
          </p:cNvSpPr>
          <p:nvPr>
            <p:ph idx="1"/>
          </p:nvPr>
        </p:nvSpPr>
        <p:spPr>
          <a:xfrm>
            <a:off x="457200" y="1177925"/>
            <a:ext cx="8229600" cy="5562600"/>
          </a:xfrm>
        </p:spPr>
        <p:txBody>
          <a:bodyPr/>
          <a:lstStyle/>
          <a:p>
            <a:r>
              <a:rPr lang="en-US" altLang="en-US">
                <a:ea typeface="ＭＳ Ｐゴシック" panose="020B0600070205080204" pitchFamily="34" charset="-128"/>
              </a:rPr>
              <a:t>2. We will see that </a:t>
            </a:r>
            <a:r>
              <a:rPr lang="en-US" altLang="en-US" i="1">
                <a:solidFill>
                  <a:srgbClr val="0000FF"/>
                </a:solidFill>
                <a:ea typeface="ＭＳ Ｐゴシック" panose="020B0600070205080204" pitchFamily="34" charset="-128"/>
              </a:rPr>
              <a:t>midlatitude (cool core) cyclones are the </a:t>
            </a:r>
            <a:r>
              <a:rPr lang="en-US" altLang="en-US" b="1" i="1">
                <a:solidFill>
                  <a:srgbClr val="0000FF"/>
                </a:solidFill>
                <a:ea typeface="ＭＳ Ｐゴシック" panose="020B0600070205080204" pitchFamily="34" charset="-128"/>
              </a:rPr>
              <a:t>bottom </a:t>
            </a:r>
            <a:r>
              <a:rPr lang="en-US" altLang="en-US" i="1">
                <a:solidFill>
                  <a:srgbClr val="0000FF"/>
                </a:solidFill>
                <a:ea typeface="ＭＳ Ｐゴシック" panose="020B0600070205080204" pitchFamily="34" charset="-128"/>
              </a:rPr>
              <a:t>half of tentacles or pieces of the upper-level </a:t>
            </a:r>
            <a:r>
              <a:rPr lang="en-US" altLang="en-US" b="1" i="1">
                <a:solidFill>
                  <a:srgbClr val="0000FF"/>
                </a:solidFill>
                <a:ea typeface="ＭＳ Ｐゴシック" panose="020B0600070205080204" pitchFamily="34" charset="-128"/>
              </a:rPr>
              <a:t>Polar Vortex of PV</a:t>
            </a:r>
            <a:r>
              <a:rPr lang="en-US" altLang="en-US">
                <a:ea typeface="ＭＳ Ｐゴシック" panose="020B0600070205080204" pitchFamily="34" charset="-128"/>
              </a:rPr>
              <a:t>. These tentacles reach into middle latitudes, and induce flow down in the troposphere. </a:t>
            </a:r>
          </a:p>
          <a:p>
            <a:r>
              <a:rPr lang="en-US" altLang="en-US">
                <a:ea typeface="ＭＳ Ｐゴシック" panose="020B0600070205080204" pitchFamily="34" charset="-128"/>
              </a:rPr>
              <a:t>3. We will see that </a:t>
            </a:r>
            <a:r>
              <a:rPr lang="en-US" altLang="en-US" i="1">
                <a:solidFill>
                  <a:srgbClr val="FF0000"/>
                </a:solidFill>
                <a:ea typeface="ＭＳ Ｐゴシック" panose="020B0600070205080204" pitchFamily="34" charset="-128"/>
              </a:rPr>
              <a:t>tropical cyclones (warm core cyclones) are the </a:t>
            </a:r>
            <a:r>
              <a:rPr lang="en-US" altLang="en-US" b="1" i="1">
                <a:solidFill>
                  <a:srgbClr val="FF0000"/>
                </a:solidFill>
                <a:ea typeface="ＭＳ Ｐゴシック" panose="020B0600070205080204" pitchFamily="34" charset="-128"/>
              </a:rPr>
              <a:t>top </a:t>
            </a:r>
            <a:r>
              <a:rPr lang="en-US" altLang="en-US" i="1">
                <a:solidFill>
                  <a:srgbClr val="FF0000"/>
                </a:solidFill>
                <a:ea typeface="ＭＳ Ｐゴシック" panose="020B0600070205080204" pitchFamily="34" charset="-128"/>
              </a:rPr>
              <a:t>half of a PV vortex which was created at the </a:t>
            </a:r>
            <a:r>
              <a:rPr lang="en-US" altLang="en-US" b="1" i="1">
                <a:solidFill>
                  <a:srgbClr val="FF0000"/>
                </a:solidFill>
                <a:ea typeface="ＭＳ Ｐゴシック" panose="020B0600070205080204" pitchFamily="34" charset="-128"/>
              </a:rPr>
              <a:t>base </a:t>
            </a:r>
            <a:r>
              <a:rPr lang="en-US" altLang="en-US" i="1">
                <a:solidFill>
                  <a:srgbClr val="FF0000"/>
                </a:solidFill>
                <a:ea typeface="ＭＳ Ｐゴシック" panose="020B0600070205080204" pitchFamily="34" charset="-128"/>
              </a:rPr>
              <a:t>of the latent heating in rainstorms </a:t>
            </a:r>
            <a:r>
              <a:rPr lang="en-US" altLang="en-US">
                <a:ea typeface="ＭＳ Ｐゴシック" panose="020B0600070205080204" pitchFamily="34" charset="-128"/>
              </a:rPr>
              <a:t>according to: </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pic>
        <p:nvPicPr>
          <p:cNvPr id="52228" name="Picture 5" descr="latex-image-1.pdf">
            <a:extLst>
              <a:ext uri="{FF2B5EF4-FFF2-40B4-BE49-F238E27FC236}">
                <a16:creationId xmlns:a16="http://schemas.microsoft.com/office/drawing/2014/main" id="{D6DA4E4A-F2BE-1949-B31F-90779ADC9E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5791200"/>
            <a:ext cx="563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36839ED-5C3B-AA4A-AFA3-4F76A65000DB}"/>
              </a:ext>
            </a:extLst>
          </p:cNvPr>
          <p:cNvSpPr>
            <a:spLocks noGrp="1"/>
          </p:cNvSpPr>
          <p:nvPr>
            <p:ph type="title"/>
          </p:nvPr>
        </p:nvSpPr>
        <p:spPr/>
        <p:txBody>
          <a:bodyPr/>
          <a:lstStyle/>
          <a:p>
            <a:r>
              <a:rPr lang="en-US" altLang="en-US">
                <a:ea typeface="ＭＳ Ｐゴシック" panose="020B0600070205080204" pitchFamily="34" charset="-128"/>
              </a:rPr>
              <a:t>Sample questions for midterm</a:t>
            </a:r>
          </a:p>
        </p:txBody>
      </p:sp>
      <p:sp>
        <p:nvSpPr>
          <p:cNvPr id="53251" name="Content Placeholder 2">
            <a:extLst>
              <a:ext uri="{FF2B5EF4-FFF2-40B4-BE49-F238E27FC236}">
                <a16:creationId xmlns:a16="http://schemas.microsoft.com/office/drawing/2014/main" id="{06C1B054-81DC-7748-98EF-EAA639E4A178}"/>
              </a:ext>
            </a:extLst>
          </p:cNvPr>
          <p:cNvSpPr>
            <a:spLocks noGrp="1"/>
          </p:cNvSpPr>
          <p:nvPr>
            <p:ph idx="1"/>
          </p:nvPr>
        </p:nvSpPr>
        <p:spPr/>
        <p:txBody>
          <a:bodyPr/>
          <a:lstStyle/>
          <a:p>
            <a:r>
              <a:rPr lang="en-US" altLang="en-US">
                <a:ea typeface="ＭＳ Ｐゴシック" panose="020B0600070205080204" pitchFamily="34" charset="-128"/>
              </a:rPr>
              <a:t>3 parts</a:t>
            </a:r>
          </a:p>
          <a:p>
            <a:pPr lvl="1"/>
            <a:r>
              <a:rPr lang="en-US" altLang="en-US">
                <a:ea typeface="ＭＳ Ｐゴシック" panose="020B0600070205080204" pitchFamily="34" charset="-128"/>
              </a:rPr>
              <a:t>Part 1: language and primitive equations</a:t>
            </a:r>
          </a:p>
          <a:p>
            <a:pPr lvl="1"/>
            <a:r>
              <a:rPr lang="en-US" altLang="en-US">
                <a:ea typeface="ＭＳ Ｐゴシック" panose="020B0600070205080204" pitchFamily="34" charset="-128"/>
              </a:rPr>
              <a:t>Part 2: elementary math results</a:t>
            </a:r>
          </a:p>
          <a:p>
            <a:pPr lvl="1"/>
            <a:r>
              <a:rPr lang="en-US" altLang="en-US">
                <a:ea typeface="ＭＳ Ｐゴシック" panose="020B0600070205080204" pitchFamily="34" charset="-128"/>
              </a:rPr>
              <a:t>Part 3: image interpretation (maps and cross sections)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08E9465B-3867-DC40-8503-9090109E9DA9}"/>
              </a:ext>
            </a:extLst>
          </p:cNvPr>
          <p:cNvSpPr>
            <a:spLocks noGrp="1"/>
          </p:cNvSpPr>
          <p:nvPr>
            <p:ph type="title"/>
          </p:nvPr>
        </p:nvSpPr>
        <p:spPr>
          <a:xfrm>
            <a:off x="457200" y="30163"/>
            <a:ext cx="8229600" cy="1143000"/>
          </a:xfrm>
        </p:spPr>
        <p:txBody>
          <a:bodyPr/>
          <a:lstStyle/>
          <a:p>
            <a:r>
              <a:rPr lang="en-US" altLang="en-US">
                <a:ea typeface="ＭＳ Ｐゴシック" panose="020B0600070205080204" pitchFamily="34" charset="-128"/>
              </a:rPr>
              <a:t>Sample Question part 1</a:t>
            </a:r>
          </a:p>
        </p:txBody>
      </p:sp>
      <p:sp>
        <p:nvSpPr>
          <p:cNvPr id="54275" name="Content Placeholder 2">
            <a:extLst>
              <a:ext uri="{FF2B5EF4-FFF2-40B4-BE49-F238E27FC236}">
                <a16:creationId xmlns:a16="http://schemas.microsoft.com/office/drawing/2014/main" id="{9D74C287-EA5C-7643-A3C3-3BC38FBC1E7A}"/>
              </a:ext>
            </a:extLst>
          </p:cNvPr>
          <p:cNvSpPr>
            <a:spLocks noGrp="1"/>
          </p:cNvSpPr>
          <p:nvPr>
            <p:ph idx="1"/>
          </p:nvPr>
        </p:nvSpPr>
        <p:spPr>
          <a:xfrm>
            <a:off x="457200" y="1173163"/>
            <a:ext cx="8229600" cy="4953000"/>
          </a:xfrm>
        </p:spPr>
        <p:txBody>
          <a:bodyPr/>
          <a:lstStyle/>
          <a:p>
            <a:r>
              <a:rPr lang="en-US" altLang="en-US">
                <a:ea typeface="ＭＳ Ｐゴシック" panose="020B0600070205080204" pitchFamily="34" charset="-128"/>
              </a:rPr>
              <a:t>a) Write down the primitive equations in any form you like. Make it perfect! All or nothing! And Part c depends on it! (a theta form for the First Law may be simpler than the T form)</a:t>
            </a:r>
          </a:p>
          <a:p>
            <a:r>
              <a:rPr lang="en-US" altLang="en-US">
                <a:ea typeface="ＭＳ Ｐゴシック" panose="020B0600070205080204" pitchFamily="34" charset="-128"/>
              </a:rPr>
              <a:t>b) Put a grid around the terms like in the following slide.</a:t>
            </a:r>
          </a:p>
          <a:p>
            <a:r>
              <a:rPr lang="en-US" altLang="en-US">
                <a:ea typeface="ＭＳ Ｐゴシック" panose="020B0600070205080204" pitchFamily="34" charset="-128"/>
              </a:rPr>
              <a:t>c) Identify which equations or terms represent or contain: radiative heating, advection of momentum, the concept of thickness, conservation of mass, the PGF, etc. etc. </a:t>
            </a:r>
          </a:p>
          <a:p>
            <a:endParaRPr lang="en-US" altLang="en-US">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D7A9A3E-9C26-1749-BA82-1157F9ECC7A7}"/>
              </a:ext>
            </a:extLst>
          </p:cNvPr>
          <p:cNvSpPr>
            <a:spLocks noGrp="1" noChangeArrowheads="1"/>
          </p:cNvSpPr>
          <p:nvPr>
            <p:ph type="ctrTitle"/>
          </p:nvPr>
        </p:nvSpPr>
        <p:spPr>
          <a:xfrm>
            <a:off x="508000" y="285750"/>
            <a:ext cx="8534400" cy="457200"/>
          </a:xfrm>
        </p:spPr>
        <p:txBody>
          <a:bodyPr/>
          <a:lstStyle/>
          <a:p>
            <a:pPr algn="l" eaLnBrk="1" hangingPunct="1"/>
            <a:r>
              <a:rPr lang="en-US" altLang="en-US" sz="1400" b="1">
                <a:ea typeface="ＭＳ Ｐゴシック" panose="020B0600070205080204" pitchFamily="34" charset="-128"/>
              </a:rPr>
              <a:t>MSC 405 Final 2011</a:t>
            </a:r>
            <a:br>
              <a:rPr lang="en-US" altLang="en-US" sz="1400" b="1">
                <a:ea typeface="ＭＳ Ｐゴシック" panose="020B0600070205080204" pitchFamily="34" charset="-128"/>
              </a:rPr>
            </a:br>
            <a:r>
              <a:rPr lang="en-US" altLang="en-US" sz="1400" b="1">
                <a:ea typeface="ＭＳ Ｐゴシック" panose="020B0600070205080204" pitchFamily="34" charset="-128"/>
              </a:rPr>
              <a:t> </a:t>
            </a:r>
          </a:p>
        </p:txBody>
      </p:sp>
      <p:sp>
        <p:nvSpPr>
          <p:cNvPr id="55299" name="Text Box 54">
            <a:extLst>
              <a:ext uri="{FF2B5EF4-FFF2-40B4-BE49-F238E27FC236}">
                <a16:creationId xmlns:a16="http://schemas.microsoft.com/office/drawing/2014/main" id="{07CD8468-AA0E-6741-A6BC-39651C6860AF}"/>
              </a:ext>
            </a:extLst>
          </p:cNvPr>
          <p:cNvSpPr txBox="1">
            <a:spLocks noChangeArrowheads="1"/>
          </p:cNvSpPr>
          <p:nvPr/>
        </p:nvSpPr>
        <p:spPr bwMode="auto">
          <a:xfrm>
            <a:off x="4978400" y="274638"/>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000">
                <a:solidFill>
                  <a:srgbClr val="000000"/>
                </a:solidFill>
              </a:rPr>
              <a:t>Name___________</a:t>
            </a:r>
          </a:p>
        </p:txBody>
      </p:sp>
      <p:sp>
        <p:nvSpPr>
          <p:cNvPr id="55300" name="TextBox 62">
            <a:extLst>
              <a:ext uri="{FF2B5EF4-FFF2-40B4-BE49-F238E27FC236}">
                <a16:creationId xmlns:a16="http://schemas.microsoft.com/office/drawing/2014/main" id="{2EA670F8-633B-DD4F-A279-4BDE428B3141}"/>
              </a:ext>
            </a:extLst>
          </p:cNvPr>
          <p:cNvSpPr txBox="1">
            <a:spLocks noChangeArrowheads="1"/>
          </p:cNvSpPr>
          <p:nvPr/>
        </p:nvSpPr>
        <p:spPr bwMode="auto">
          <a:xfrm>
            <a:off x="609600" y="742950"/>
            <a:ext cx="802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1400">
                <a:solidFill>
                  <a:srgbClr val="000000"/>
                </a:solidFill>
              </a:rPr>
              <a:t>Here is the primitive equation set for hydrostatic flow using pressure p as the vertical coordinate. Vector </a:t>
            </a:r>
            <a:r>
              <a:rPr lang="en-US" altLang="en-US" sz="1400" b="1">
                <a:solidFill>
                  <a:srgbClr val="000000"/>
                </a:solidFill>
              </a:rPr>
              <a:t>V</a:t>
            </a:r>
            <a:r>
              <a:rPr lang="en-US" altLang="en-US" sz="1400">
                <a:solidFill>
                  <a:srgbClr val="000000"/>
                </a:solidFill>
              </a:rPr>
              <a:t> is horizontal wind and </a:t>
            </a:r>
            <a:r>
              <a:rPr lang="en-US" altLang="en-US" sz="1400" b="1">
                <a:solidFill>
                  <a:srgbClr val="000000"/>
                </a:solidFill>
              </a:rPr>
              <a:t>∇</a:t>
            </a:r>
            <a:r>
              <a:rPr lang="en-US" altLang="en-US" sz="1400" baseline="-25000">
                <a:solidFill>
                  <a:srgbClr val="000000"/>
                </a:solidFill>
              </a:rPr>
              <a:t>p</a:t>
            </a:r>
            <a:r>
              <a:rPr lang="en-US" altLang="en-US" sz="1400">
                <a:solidFill>
                  <a:srgbClr val="000000"/>
                </a:solidFill>
              </a:rPr>
              <a:t> is the horizontal gradient operator with its derivatives evaluated at constant p. </a:t>
            </a:r>
          </a:p>
        </p:txBody>
      </p:sp>
      <p:grpSp>
        <p:nvGrpSpPr>
          <p:cNvPr id="55301" name="Group 29">
            <a:extLst>
              <a:ext uri="{FF2B5EF4-FFF2-40B4-BE49-F238E27FC236}">
                <a16:creationId xmlns:a16="http://schemas.microsoft.com/office/drawing/2014/main" id="{073BE655-1923-4447-BC3B-3711AE3DCBF1}"/>
              </a:ext>
            </a:extLst>
          </p:cNvPr>
          <p:cNvGrpSpPr>
            <a:grpSpLocks/>
          </p:cNvGrpSpPr>
          <p:nvPr/>
        </p:nvGrpSpPr>
        <p:grpSpPr bwMode="auto">
          <a:xfrm>
            <a:off x="711200" y="1582738"/>
            <a:ext cx="7823200" cy="4475162"/>
            <a:chOff x="711200" y="1501872"/>
            <a:chExt cx="7823200" cy="2171700"/>
          </a:xfrm>
        </p:grpSpPr>
        <p:sp>
          <p:nvSpPr>
            <p:cNvPr id="55302" name="Text Box 11">
              <a:extLst>
                <a:ext uri="{FF2B5EF4-FFF2-40B4-BE49-F238E27FC236}">
                  <a16:creationId xmlns:a16="http://schemas.microsoft.com/office/drawing/2014/main" id="{DCD17551-8CDE-1445-A6A6-EC24953D9302}"/>
                </a:ext>
              </a:extLst>
            </p:cNvPr>
            <p:cNvSpPr txBox="1">
              <a:spLocks noChangeArrowheads="1"/>
            </p:cNvSpPr>
            <p:nvPr/>
          </p:nvSpPr>
          <p:spPr bwMode="auto">
            <a:xfrm>
              <a:off x="770468" y="1787623"/>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1</a:t>
              </a:r>
            </a:p>
          </p:txBody>
        </p:sp>
        <p:sp>
          <p:nvSpPr>
            <p:cNvPr id="55303" name="Text Box 12">
              <a:extLst>
                <a:ext uri="{FF2B5EF4-FFF2-40B4-BE49-F238E27FC236}">
                  <a16:creationId xmlns:a16="http://schemas.microsoft.com/office/drawing/2014/main" id="{424EC9BB-3B16-7144-AAB8-68A539BC4F27}"/>
                </a:ext>
              </a:extLst>
            </p:cNvPr>
            <p:cNvSpPr txBox="1">
              <a:spLocks noChangeArrowheads="1"/>
            </p:cNvSpPr>
            <p:nvPr/>
          </p:nvSpPr>
          <p:spPr bwMode="auto">
            <a:xfrm>
              <a:off x="770468" y="2301973"/>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2</a:t>
              </a:r>
            </a:p>
          </p:txBody>
        </p:sp>
        <p:sp>
          <p:nvSpPr>
            <p:cNvPr id="55304" name="Text Box 13">
              <a:extLst>
                <a:ext uri="{FF2B5EF4-FFF2-40B4-BE49-F238E27FC236}">
                  <a16:creationId xmlns:a16="http://schemas.microsoft.com/office/drawing/2014/main" id="{581691D6-D34E-DB4B-B39E-AA4F6466C793}"/>
                </a:ext>
              </a:extLst>
            </p:cNvPr>
            <p:cNvSpPr txBox="1">
              <a:spLocks noChangeArrowheads="1"/>
            </p:cNvSpPr>
            <p:nvPr/>
          </p:nvSpPr>
          <p:spPr bwMode="auto">
            <a:xfrm>
              <a:off x="770468" y="2702023"/>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3</a:t>
              </a:r>
            </a:p>
          </p:txBody>
        </p:sp>
        <p:sp>
          <p:nvSpPr>
            <p:cNvPr id="55305" name="Text Box 14">
              <a:extLst>
                <a:ext uri="{FF2B5EF4-FFF2-40B4-BE49-F238E27FC236}">
                  <a16:creationId xmlns:a16="http://schemas.microsoft.com/office/drawing/2014/main" id="{0181B2ED-3532-0049-AA17-734992FF2809}"/>
                </a:ext>
              </a:extLst>
            </p:cNvPr>
            <p:cNvSpPr txBox="1">
              <a:spLocks noChangeArrowheads="1"/>
            </p:cNvSpPr>
            <p:nvPr/>
          </p:nvSpPr>
          <p:spPr bwMode="auto">
            <a:xfrm>
              <a:off x="770468" y="3159223"/>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4</a:t>
              </a:r>
            </a:p>
          </p:txBody>
        </p:sp>
        <p:sp>
          <p:nvSpPr>
            <p:cNvPr id="55306" name="Text Box 15">
              <a:extLst>
                <a:ext uri="{FF2B5EF4-FFF2-40B4-BE49-F238E27FC236}">
                  <a16:creationId xmlns:a16="http://schemas.microsoft.com/office/drawing/2014/main" id="{BDC63EC3-7457-B44C-840C-A72D0065BF73}"/>
                </a:ext>
              </a:extLst>
            </p:cNvPr>
            <p:cNvSpPr txBox="1">
              <a:spLocks noChangeArrowheads="1"/>
            </p:cNvSpPr>
            <p:nvPr/>
          </p:nvSpPr>
          <p:spPr bwMode="auto">
            <a:xfrm>
              <a:off x="1625600" y="1525982"/>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A</a:t>
              </a:r>
            </a:p>
          </p:txBody>
        </p:sp>
        <p:sp>
          <p:nvSpPr>
            <p:cNvPr id="55307" name="Text Box 16">
              <a:extLst>
                <a:ext uri="{FF2B5EF4-FFF2-40B4-BE49-F238E27FC236}">
                  <a16:creationId xmlns:a16="http://schemas.microsoft.com/office/drawing/2014/main" id="{724F9611-5764-8C46-8EC9-01ECABEE3515}"/>
                </a:ext>
              </a:extLst>
            </p:cNvPr>
            <p:cNvSpPr txBox="1">
              <a:spLocks noChangeArrowheads="1"/>
            </p:cNvSpPr>
            <p:nvPr/>
          </p:nvSpPr>
          <p:spPr bwMode="auto">
            <a:xfrm>
              <a:off x="6400800" y="1525982"/>
              <a:ext cx="863600"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a:solidFill>
                    <a:srgbClr val="000000"/>
                  </a:solidFill>
                </a:rPr>
                <a:t>D</a:t>
              </a:r>
            </a:p>
          </p:txBody>
        </p:sp>
        <p:sp>
          <p:nvSpPr>
            <p:cNvPr id="55308" name="Text Box 17">
              <a:extLst>
                <a:ext uri="{FF2B5EF4-FFF2-40B4-BE49-F238E27FC236}">
                  <a16:creationId xmlns:a16="http://schemas.microsoft.com/office/drawing/2014/main" id="{6EF14496-5DA8-BB4D-BD44-5D7EFE87C81F}"/>
                </a:ext>
              </a:extLst>
            </p:cNvPr>
            <p:cNvSpPr txBox="1">
              <a:spLocks noChangeArrowheads="1"/>
            </p:cNvSpPr>
            <p:nvPr/>
          </p:nvSpPr>
          <p:spPr bwMode="auto">
            <a:xfrm>
              <a:off x="5080000" y="1525982"/>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a:solidFill>
                    <a:srgbClr val="000000"/>
                  </a:solidFill>
                </a:rPr>
                <a:t>C</a:t>
              </a:r>
            </a:p>
          </p:txBody>
        </p:sp>
        <p:sp>
          <p:nvSpPr>
            <p:cNvPr id="55309" name="Text Box 18">
              <a:extLst>
                <a:ext uri="{FF2B5EF4-FFF2-40B4-BE49-F238E27FC236}">
                  <a16:creationId xmlns:a16="http://schemas.microsoft.com/office/drawing/2014/main" id="{C9AF099F-B6EB-2147-8A14-289BDA691F46}"/>
                </a:ext>
              </a:extLst>
            </p:cNvPr>
            <p:cNvSpPr txBox="1">
              <a:spLocks noChangeArrowheads="1"/>
            </p:cNvSpPr>
            <p:nvPr/>
          </p:nvSpPr>
          <p:spPr bwMode="auto">
            <a:xfrm>
              <a:off x="3505200" y="1525982"/>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a:solidFill>
                    <a:srgbClr val="000000"/>
                  </a:solidFill>
                </a:rPr>
                <a:t>B</a:t>
              </a:r>
            </a:p>
          </p:txBody>
        </p:sp>
        <p:sp>
          <p:nvSpPr>
            <p:cNvPr id="55310" name="Line 26">
              <a:extLst>
                <a:ext uri="{FF2B5EF4-FFF2-40B4-BE49-F238E27FC236}">
                  <a16:creationId xmlns:a16="http://schemas.microsoft.com/office/drawing/2014/main" id="{7D018406-EB1B-F544-9100-A86EB9B9CFA9}"/>
                </a:ext>
              </a:extLst>
            </p:cNvPr>
            <p:cNvSpPr>
              <a:spLocks noChangeShapeType="1"/>
            </p:cNvSpPr>
            <p:nvPr/>
          </p:nvSpPr>
          <p:spPr bwMode="auto">
            <a:xfrm>
              <a:off x="2844800" y="1501872"/>
              <a:ext cx="0" cy="2171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1" name="Line 27">
              <a:extLst>
                <a:ext uri="{FF2B5EF4-FFF2-40B4-BE49-F238E27FC236}">
                  <a16:creationId xmlns:a16="http://schemas.microsoft.com/office/drawing/2014/main" id="{D67C7259-DCAA-B244-BA6B-03CBFE6D6F80}"/>
                </a:ext>
              </a:extLst>
            </p:cNvPr>
            <p:cNvSpPr>
              <a:spLocks noChangeShapeType="1"/>
            </p:cNvSpPr>
            <p:nvPr/>
          </p:nvSpPr>
          <p:spPr bwMode="auto">
            <a:xfrm>
              <a:off x="5943600" y="1559022"/>
              <a:ext cx="0" cy="211455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2" name="Line 28">
              <a:extLst>
                <a:ext uri="{FF2B5EF4-FFF2-40B4-BE49-F238E27FC236}">
                  <a16:creationId xmlns:a16="http://schemas.microsoft.com/office/drawing/2014/main" id="{9644658D-30C8-D843-ABE4-51F978D2AF91}"/>
                </a:ext>
              </a:extLst>
            </p:cNvPr>
            <p:cNvSpPr>
              <a:spLocks noChangeShapeType="1"/>
            </p:cNvSpPr>
            <p:nvPr/>
          </p:nvSpPr>
          <p:spPr bwMode="auto">
            <a:xfrm>
              <a:off x="4622800" y="1501872"/>
              <a:ext cx="0" cy="2171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3" name="Line 29">
              <a:extLst>
                <a:ext uri="{FF2B5EF4-FFF2-40B4-BE49-F238E27FC236}">
                  <a16:creationId xmlns:a16="http://schemas.microsoft.com/office/drawing/2014/main" id="{0B61B2B6-D4C7-D04F-847F-3CC6216D148D}"/>
                </a:ext>
              </a:extLst>
            </p:cNvPr>
            <p:cNvSpPr>
              <a:spLocks noChangeShapeType="1"/>
            </p:cNvSpPr>
            <p:nvPr/>
          </p:nvSpPr>
          <p:spPr bwMode="auto">
            <a:xfrm>
              <a:off x="7264400" y="1501872"/>
              <a:ext cx="0" cy="2171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4" name="Line 30">
              <a:extLst>
                <a:ext uri="{FF2B5EF4-FFF2-40B4-BE49-F238E27FC236}">
                  <a16:creationId xmlns:a16="http://schemas.microsoft.com/office/drawing/2014/main" id="{90870C48-0389-F84E-9C09-8A6FD9AFBD0F}"/>
                </a:ext>
              </a:extLst>
            </p:cNvPr>
            <p:cNvSpPr>
              <a:spLocks noChangeShapeType="1"/>
            </p:cNvSpPr>
            <p:nvPr/>
          </p:nvSpPr>
          <p:spPr bwMode="auto">
            <a:xfrm flipH="1">
              <a:off x="711200" y="3102072"/>
              <a:ext cx="76200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5" name="Line 31">
              <a:extLst>
                <a:ext uri="{FF2B5EF4-FFF2-40B4-BE49-F238E27FC236}">
                  <a16:creationId xmlns:a16="http://schemas.microsoft.com/office/drawing/2014/main" id="{CEE2A79E-DE3E-BF41-BD09-6F578DFCEE2A}"/>
                </a:ext>
              </a:extLst>
            </p:cNvPr>
            <p:cNvSpPr>
              <a:spLocks noChangeShapeType="1"/>
            </p:cNvSpPr>
            <p:nvPr/>
          </p:nvSpPr>
          <p:spPr bwMode="auto">
            <a:xfrm flipH="1">
              <a:off x="711200" y="2702022"/>
              <a:ext cx="7721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6" name="Line 32">
              <a:extLst>
                <a:ext uri="{FF2B5EF4-FFF2-40B4-BE49-F238E27FC236}">
                  <a16:creationId xmlns:a16="http://schemas.microsoft.com/office/drawing/2014/main" id="{6C161796-121C-8E45-BDFC-EAA30A2E993E}"/>
                </a:ext>
              </a:extLst>
            </p:cNvPr>
            <p:cNvSpPr>
              <a:spLocks noChangeShapeType="1"/>
            </p:cNvSpPr>
            <p:nvPr/>
          </p:nvSpPr>
          <p:spPr bwMode="auto">
            <a:xfrm flipH="1">
              <a:off x="711200" y="2244822"/>
              <a:ext cx="7721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7" name="Text Box 34">
              <a:extLst>
                <a:ext uri="{FF2B5EF4-FFF2-40B4-BE49-F238E27FC236}">
                  <a16:creationId xmlns:a16="http://schemas.microsoft.com/office/drawing/2014/main" id="{B1F8B0A9-1B2E-7949-A04D-22CB6D97DC4A}"/>
                </a:ext>
              </a:extLst>
            </p:cNvPr>
            <p:cNvSpPr txBox="1">
              <a:spLocks noChangeArrowheads="1"/>
            </p:cNvSpPr>
            <p:nvPr/>
          </p:nvSpPr>
          <p:spPr bwMode="auto">
            <a:xfrm>
              <a:off x="7620000" y="1525982"/>
              <a:ext cx="753533" cy="2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2400">
                  <a:solidFill>
                    <a:srgbClr val="000000"/>
                  </a:solidFill>
                </a:rPr>
                <a:t>E</a:t>
              </a:r>
            </a:p>
          </p:txBody>
        </p:sp>
        <p:sp>
          <p:nvSpPr>
            <p:cNvPr id="55318" name="Rectangle 55">
              <a:extLst>
                <a:ext uri="{FF2B5EF4-FFF2-40B4-BE49-F238E27FC236}">
                  <a16:creationId xmlns:a16="http://schemas.microsoft.com/office/drawing/2014/main" id="{43D6D076-9C3D-D74F-AFB7-C06E9C6E0CD7}"/>
                </a:ext>
              </a:extLst>
            </p:cNvPr>
            <p:cNvSpPr>
              <a:spLocks noChangeArrowheads="1"/>
            </p:cNvSpPr>
            <p:nvPr/>
          </p:nvSpPr>
          <p:spPr bwMode="auto">
            <a:xfrm>
              <a:off x="711200" y="1501872"/>
              <a:ext cx="7772400" cy="2171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
          <p:nvSpPr>
            <p:cNvPr id="55319" name="Line 74">
              <a:extLst>
                <a:ext uri="{FF2B5EF4-FFF2-40B4-BE49-F238E27FC236}">
                  <a16:creationId xmlns:a16="http://schemas.microsoft.com/office/drawing/2014/main" id="{FD8AD230-0526-DC41-BADA-2B60B49D0105}"/>
                </a:ext>
              </a:extLst>
            </p:cNvPr>
            <p:cNvSpPr>
              <a:spLocks noChangeShapeType="1"/>
            </p:cNvSpPr>
            <p:nvPr/>
          </p:nvSpPr>
          <p:spPr bwMode="auto">
            <a:xfrm flipH="1">
              <a:off x="711200" y="1809334"/>
              <a:ext cx="7721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0" name="Line 75">
              <a:extLst>
                <a:ext uri="{FF2B5EF4-FFF2-40B4-BE49-F238E27FC236}">
                  <a16:creationId xmlns:a16="http://schemas.microsoft.com/office/drawing/2014/main" id="{30725846-B3A7-ED4B-BB61-7FB6B8CADF1D}"/>
                </a:ext>
              </a:extLst>
            </p:cNvPr>
            <p:cNvSpPr>
              <a:spLocks noChangeShapeType="1"/>
            </p:cNvSpPr>
            <p:nvPr/>
          </p:nvSpPr>
          <p:spPr bwMode="auto">
            <a:xfrm>
              <a:off x="1320800" y="1501872"/>
              <a:ext cx="0" cy="2171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55321" name="Picture 54" descr="latex-image-1.pdf">
              <a:extLst>
                <a:ext uri="{FF2B5EF4-FFF2-40B4-BE49-F238E27FC236}">
                  <a16:creationId xmlns:a16="http://schemas.microsoft.com/office/drawing/2014/main" id="{28734D0E-42E4-D742-B023-3C28C6B439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2244823"/>
              <a:ext cx="4876800"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2" name="Picture 28" descr="latex-image-1.pdf">
              <a:extLst>
                <a:ext uri="{FF2B5EF4-FFF2-40B4-BE49-F238E27FC236}">
                  <a16:creationId xmlns:a16="http://schemas.microsoft.com/office/drawing/2014/main" id="{BC18C85A-EF00-934B-8E5C-D6B6010DDD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117550"/>
              <a:ext cx="2252133" cy="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3" name="Line 30">
              <a:extLst>
                <a:ext uri="{FF2B5EF4-FFF2-40B4-BE49-F238E27FC236}">
                  <a16:creationId xmlns:a16="http://schemas.microsoft.com/office/drawing/2014/main" id="{62D8E692-EB9E-7343-89D4-2EEF89741873}"/>
                </a:ext>
              </a:extLst>
            </p:cNvPr>
            <p:cNvSpPr>
              <a:spLocks noChangeShapeType="1"/>
            </p:cNvSpPr>
            <p:nvPr/>
          </p:nvSpPr>
          <p:spPr bwMode="auto">
            <a:xfrm flipH="1">
              <a:off x="914400" y="3673572"/>
              <a:ext cx="76200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55324" name="Picture 30" descr="latex-image-1.pdf">
              <a:extLst>
                <a:ext uri="{FF2B5EF4-FFF2-40B4-BE49-F238E27FC236}">
                  <a16:creationId xmlns:a16="http://schemas.microsoft.com/office/drawing/2014/main" id="{246B1B47-058E-F240-90C1-0268E25A04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787623"/>
              <a:ext cx="2235200" cy="44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5" name="Picture 32" descr="latex-image-1.pdf">
              <a:extLst>
                <a:ext uri="{FF2B5EF4-FFF2-40B4-BE49-F238E27FC236}">
                  <a16:creationId xmlns:a16="http://schemas.microsoft.com/office/drawing/2014/main" id="{F731771A-4798-3242-9BC5-4966E7F306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25600" y="2655589"/>
              <a:ext cx="6807200" cy="50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01E6C4F-A67E-514E-AF2A-00A8F20454D9}"/>
              </a:ext>
            </a:extLst>
          </p:cNvPr>
          <p:cNvSpPr>
            <a:spLocks noGrp="1"/>
          </p:cNvSpPr>
          <p:nvPr>
            <p:ph type="title"/>
          </p:nvPr>
        </p:nvSpPr>
        <p:spPr>
          <a:xfrm>
            <a:off x="0" y="0"/>
            <a:ext cx="9144000" cy="1143000"/>
          </a:xfrm>
        </p:spPr>
        <p:txBody>
          <a:bodyPr/>
          <a:lstStyle/>
          <a:p>
            <a:r>
              <a:rPr lang="en-US" altLang="en-US">
                <a:ea typeface="ＭＳ Ｐゴシック" panose="020B0600070205080204" pitchFamily="34" charset="-128"/>
              </a:rPr>
              <a:t>Advection: from the chain rule</a:t>
            </a:r>
            <a:br>
              <a:rPr lang="en-US" altLang="en-US">
                <a:ea typeface="ＭＳ Ｐゴシック" panose="020B0600070205080204" pitchFamily="34" charset="-128"/>
              </a:rPr>
            </a:br>
            <a:r>
              <a:rPr lang="en-US" altLang="en-US" sz="3200">
                <a:ea typeface="ＭＳ Ｐゴシック" panose="020B0600070205080204" pitchFamily="34" charset="-128"/>
              </a:rPr>
              <a:t>Here </a:t>
            </a:r>
            <a:r>
              <a:rPr lang="en-US" altLang="en-US" sz="3200">
                <a:latin typeface="Symbol" pitchFamily="2" charset="2"/>
                <a:ea typeface="ＭＳ Ｐゴシック" panose="020B0600070205080204" pitchFamily="34" charset="-128"/>
              </a:rPr>
              <a:t>y</a:t>
            </a:r>
            <a:r>
              <a:rPr lang="en-US" altLang="en-US" sz="3200">
                <a:ea typeface="ＭＳ Ｐゴシック" panose="020B0600070205080204" pitchFamily="34" charset="-128"/>
              </a:rPr>
              <a:t> means any quantity (T, u, v, ...)</a:t>
            </a:r>
          </a:p>
        </p:txBody>
      </p:sp>
      <p:sp>
        <p:nvSpPr>
          <p:cNvPr id="19459" name="Content Placeholder 2">
            <a:extLst>
              <a:ext uri="{FF2B5EF4-FFF2-40B4-BE49-F238E27FC236}">
                <a16:creationId xmlns:a16="http://schemas.microsoft.com/office/drawing/2014/main" id="{413C95CD-7EAD-BA45-B4BD-F775DDA6F4CD}"/>
              </a:ext>
            </a:extLst>
          </p:cNvPr>
          <p:cNvSpPr>
            <a:spLocks noGrp="1"/>
          </p:cNvSpPr>
          <p:nvPr>
            <p:ph idx="1"/>
          </p:nvPr>
        </p:nvSpPr>
        <p:spPr>
          <a:xfrm>
            <a:off x="468313" y="1143000"/>
            <a:ext cx="8675687" cy="5321300"/>
          </a:xfrm>
        </p:spPr>
        <p:txBody>
          <a:bodyPr/>
          <a:lstStyle/>
          <a:p>
            <a:pPr>
              <a:spcBef>
                <a:spcPct val="50000"/>
              </a:spcBef>
            </a:pPr>
            <a:r>
              <a:rPr lang="en-US" altLang="en-US" sz="2400" b="1">
                <a:ea typeface="ＭＳ Ｐゴシック" panose="020B0600070205080204" pitchFamily="34" charset="-128"/>
              </a:rPr>
              <a:t>Lagrangian </a:t>
            </a:r>
            <a:r>
              <a:rPr lang="en-US" altLang="en-US" sz="2400">
                <a:ea typeface="ＭＳ Ｐゴシック" panose="020B0600070205080204" pitchFamily="34" charset="-128"/>
              </a:rPr>
              <a:t>(total) time derivative</a:t>
            </a:r>
          </a:p>
          <a:p>
            <a:pPr lvl="1">
              <a:spcBef>
                <a:spcPct val="50000"/>
              </a:spcBef>
            </a:pPr>
            <a:r>
              <a:rPr lang="en-US" altLang="en-US" sz="2000">
                <a:ea typeface="ＭＳ Ｐゴシック" panose="020B0600070205080204" pitchFamily="34" charset="-128"/>
              </a:rPr>
              <a:t>D</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Dt = d</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dt = source terms   (or</a:t>
            </a:r>
            <a:r>
              <a:rPr lang="en-US" altLang="en-US" sz="2000" i="1">
                <a:ea typeface="ＭＳ Ｐゴシック" panose="020B0600070205080204" pitchFamily="34" charset="-128"/>
              </a:rPr>
              <a:t> sources minus sinks</a:t>
            </a:r>
            <a:r>
              <a:rPr lang="en-US" altLang="en-US" sz="2000">
                <a:ea typeface="ＭＳ Ｐゴシック" panose="020B0600070205080204" pitchFamily="34" charset="-128"/>
              </a:rPr>
              <a:t>)</a:t>
            </a:r>
          </a:p>
          <a:p>
            <a:pPr lvl="1">
              <a:spcBef>
                <a:spcPct val="50000"/>
              </a:spcBef>
            </a:pPr>
            <a:r>
              <a:rPr lang="en-US" altLang="en-US" sz="2000">
                <a:ea typeface="ＭＳ Ｐゴシック" panose="020B0600070205080204" pitchFamily="34" charset="-128"/>
              </a:rPr>
              <a:t>The rate of change of </a:t>
            </a:r>
            <a:r>
              <a:rPr lang="en-US" altLang="en-US" sz="2000" b="1">
                <a:ea typeface="ＭＳ Ｐゴシック" panose="020B0600070205080204" pitchFamily="34" charset="-128"/>
              </a:rPr>
              <a:t>an </a:t>
            </a:r>
            <a:r>
              <a:rPr lang="en-US" altLang="en-US" sz="2000" b="1" i="1">
                <a:ea typeface="ＭＳ Ｐゴシック" panose="020B0600070205080204" pitchFamily="34" charset="-128"/>
              </a:rPr>
              <a:t>air parcel’s</a:t>
            </a:r>
            <a:r>
              <a:rPr lang="en-US" altLang="en-US" sz="2000" i="1">
                <a:ea typeface="ＭＳ Ｐゴシック" panose="020B0600070205080204" pitchFamily="34" charset="-128"/>
              </a:rPr>
              <a:t> </a:t>
            </a:r>
            <a:r>
              <a:rPr lang="en-US" altLang="en-US" sz="2000">
                <a:ea typeface="ＭＳ Ｐゴシック" panose="020B0600070205080204" pitchFamily="34" charset="-128"/>
              </a:rPr>
              <a:t>value of </a:t>
            </a:r>
            <a:r>
              <a:rPr lang="en-US" altLang="en-US" sz="2000">
                <a:latin typeface="Symbol" pitchFamily="2" charset="2"/>
                <a:ea typeface="ＭＳ Ｐゴシック" panose="020B0600070205080204" pitchFamily="34" charset="-128"/>
              </a:rPr>
              <a:t>y</a:t>
            </a:r>
          </a:p>
          <a:p>
            <a:pPr>
              <a:spcBef>
                <a:spcPct val="50000"/>
              </a:spcBef>
            </a:pPr>
            <a:r>
              <a:rPr lang="en-US" altLang="en-US" sz="2400" b="1">
                <a:ea typeface="ＭＳ Ｐゴシック" panose="020B0600070205080204" pitchFamily="34" charset="-128"/>
              </a:rPr>
              <a:t>Eulerian</a:t>
            </a:r>
            <a:r>
              <a:rPr lang="en-US" altLang="en-US" sz="2400">
                <a:ea typeface="ＭＳ Ｐゴシック" panose="020B0600070205080204" pitchFamily="34" charset="-128"/>
              </a:rPr>
              <a:t>: </a:t>
            </a:r>
            <a:r>
              <a:rPr lang="en-US" altLang="en-US" sz="2400" b="1" i="1">
                <a:ea typeface="ＭＳ Ｐゴシック" panose="020B0600070205080204" pitchFamily="34" charset="-128"/>
              </a:rPr>
              <a:t>Local </a:t>
            </a:r>
            <a:r>
              <a:rPr lang="en-US" altLang="en-US" sz="2400">
                <a:ea typeface="ＭＳ Ｐゴシック" panose="020B0600070205080204" pitchFamily="34" charset="-128"/>
              </a:rPr>
              <a:t>rate of change of </a:t>
            </a:r>
            <a:r>
              <a:rPr lang="en-US" altLang="en-US" sz="2400">
                <a:latin typeface="Symbol" pitchFamily="2" charset="2"/>
                <a:ea typeface="ＭＳ Ｐゴシック" panose="020B0600070205080204" pitchFamily="34" charset="-128"/>
              </a:rPr>
              <a:t>y</a:t>
            </a:r>
            <a:r>
              <a:rPr lang="en-US" altLang="en-US" sz="2400">
                <a:ea typeface="ＭＳ Ｐゴシック" panose="020B0600070205080204" pitchFamily="34" charset="-128"/>
              </a:rPr>
              <a:t> </a:t>
            </a:r>
            <a:r>
              <a:rPr lang="en-US" altLang="en-US" sz="2400" b="1" i="1">
                <a:ea typeface="ＭＳ Ｐゴシック" panose="020B0600070205080204" pitchFamily="34" charset="-128"/>
              </a:rPr>
              <a:t>at a point</a:t>
            </a:r>
            <a:r>
              <a:rPr lang="en-US" altLang="en-US" sz="2400" i="1">
                <a:ea typeface="ＭＳ Ｐゴシック" panose="020B0600070205080204" pitchFamily="34" charset="-128"/>
              </a:rPr>
              <a:t> </a:t>
            </a:r>
          </a:p>
          <a:p>
            <a:pPr lvl="1">
              <a:spcBef>
                <a:spcPct val="50000"/>
              </a:spcBef>
            </a:pPr>
            <a:r>
              <a:rPr lang="en-US" altLang="en-US" sz="2000">
                <a:ea typeface="ＭＳ Ｐゴシック" panose="020B0600070205080204" pitchFamily="34" charset="-128"/>
              </a:rPr>
              <a:t>∂</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/∂t = sum of all </a:t>
            </a:r>
            <a:r>
              <a:rPr lang="en-US" altLang="en-US" sz="2000" i="1" u="sng">
                <a:ea typeface="ＭＳ Ｐゴシック" panose="020B0600070205080204" pitchFamily="34" charset="-128"/>
              </a:rPr>
              <a:t>tendencies</a:t>
            </a:r>
            <a:r>
              <a:rPr lang="en-US" altLang="en-US" sz="2000">
                <a:ea typeface="ＭＳ Ｐゴシック" panose="020B0600070205080204" pitchFamily="34" charset="-128"/>
              </a:rPr>
              <a:t> </a:t>
            </a:r>
            <a:r>
              <a:rPr lang="en-US" altLang="en-US" sz="2400">
                <a:ea typeface="ＭＳ Ｐゴシック" panose="020B0600070205080204" pitchFamily="34" charset="-128"/>
              </a:rPr>
              <a:t>= advection + source terms</a:t>
            </a:r>
          </a:p>
          <a:p>
            <a:pPr>
              <a:spcBef>
                <a:spcPct val="50000"/>
              </a:spcBef>
            </a:pPr>
            <a:r>
              <a:rPr lang="en-US" altLang="en-US" sz="2400" b="1">
                <a:ea typeface="ＭＳ Ｐゴシック" panose="020B0600070205080204" pitchFamily="34" charset="-128"/>
              </a:rPr>
              <a:t>Chain rule</a:t>
            </a:r>
            <a:r>
              <a:rPr lang="en-US" altLang="en-US" sz="2400">
                <a:ea typeface="ＭＳ Ｐゴシック" panose="020B0600070205080204" pitchFamily="34" charset="-128"/>
              </a:rPr>
              <a:t>: </a:t>
            </a:r>
          </a:p>
          <a:p>
            <a:pPr lvl="1">
              <a:spcBef>
                <a:spcPct val="50000"/>
              </a:spcBef>
            </a:pPr>
            <a:r>
              <a:rPr lang="en-US" altLang="en-US" sz="2000">
                <a:ea typeface="ＭＳ Ｐゴシック" panose="020B0600070205080204" pitchFamily="34" charset="-128"/>
              </a:rPr>
              <a:t>D/Dt( </a:t>
            </a:r>
            <a:r>
              <a:rPr lang="en-US" altLang="en-US" sz="2000">
                <a:latin typeface="Symbol" pitchFamily="2" charset="2"/>
                <a:ea typeface="ＭＳ Ｐゴシック" panose="020B0600070205080204" pitchFamily="34" charset="-128"/>
              </a:rPr>
              <a:t>y(</a:t>
            </a:r>
            <a:r>
              <a:rPr lang="en-US" altLang="en-US" sz="2000">
                <a:solidFill>
                  <a:srgbClr val="FF0000"/>
                </a:solidFill>
                <a:ea typeface="ＭＳ Ｐゴシック" panose="020B0600070205080204" pitchFamily="34" charset="-128"/>
              </a:rPr>
              <a:t>x</a:t>
            </a:r>
            <a:r>
              <a:rPr lang="en-US" altLang="en-US" sz="2000">
                <a:ea typeface="ＭＳ Ｐゴシック" panose="020B0600070205080204" pitchFamily="34" charset="-128"/>
              </a:rPr>
              <a:t>,</a:t>
            </a:r>
            <a:r>
              <a:rPr lang="en-US" altLang="en-US" sz="2000">
                <a:solidFill>
                  <a:srgbClr val="0000FF"/>
                </a:solidFill>
                <a:ea typeface="ＭＳ Ｐゴシック" panose="020B0600070205080204" pitchFamily="34" charset="-128"/>
              </a:rPr>
              <a:t>y</a:t>
            </a:r>
            <a:r>
              <a:rPr lang="en-US" altLang="en-US" sz="2000">
                <a:ea typeface="ＭＳ Ｐゴシック" panose="020B0600070205080204" pitchFamily="34" charset="-128"/>
              </a:rPr>
              <a:t>,p,t) ) =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/∂t +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a:t>
            </a:r>
            <a:r>
              <a:rPr lang="en-US" altLang="en-US" sz="2000">
                <a:solidFill>
                  <a:srgbClr val="FF0000"/>
                </a:solidFill>
                <a:ea typeface="ＭＳ Ｐゴシック" panose="020B0600070205080204" pitchFamily="34" charset="-128"/>
              </a:rPr>
              <a:t>x</a:t>
            </a:r>
            <a:r>
              <a:rPr lang="en-US" altLang="en-US" sz="2000">
                <a:latin typeface="Wingdings" pitchFamily="2" charset="2"/>
                <a:ea typeface="ＭＳ Ｐゴシック" panose="020B0600070205080204" pitchFamily="34" charset="-128"/>
              </a:rPr>
              <a:t></a:t>
            </a:r>
            <a:r>
              <a:rPr lang="en-US" altLang="en-US" sz="2000">
                <a:ea typeface="ＭＳ Ｐゴシック" panose="020B0600070205080204" pitchFamily="34" charset="-128"/>
              </a:rPr>
              <a:t>(</a:t>
            </a:r>
            <a:r>
              <a:rPr lang="en-US" altLang="en-US" sz="2000" b="1">
                <a:ea typeface="ＭＳ Ｐゴシック" panose="020B0600070205080204" pitchFamily="34" charset="-128"/>
              </a:rPr>
              <a:t>D</a:t>
            </a:r>
            <a:r>
              <a:rPr lang="en-US" altLang="en-US" sz="2000" b="1">
                <a:solidFill>
                  <a:srgbClr val="FF0000"/>
                </a:solidFill>
                <a:ea typeface="ＭＳ Ｐゴシック" panose="020B0600070205080204" pitchFamily="34" charset="-128"/>
              </a:rPr>
              <a:t>x</a:t>
            </a:r>
            <a:r>
              <a:rPr lang="en-US" altLang="en-US" sz="2000" b="1">
                <a:ea typeface="ＭＳ Ｐゴシック" panose="020B0600070205080204" pitchFamily="34" charset="-128"/>
              </a:rPr>
              <a:t>/Dt</a:t>
            </a:r>
            <a:r>
              <a:rPr lang="en-US" altLang="en-US" sz="2000">
                <a:ea typeface="ＭＳ Ｐゴシック" panose="020B0600070205080204" pitchFamily="34" charset="-128"/>
              </a:rPr>
              <a:t>) +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a:t>
            </a:r>
            <a:r>
              <a:rPr lang="en-US" altLang="en-US" sz="2000">
                <a:solidFill>
                  <a:srgbClr val="0000FF"/>
                </a:solidFill>
                <a:ea typeface="ＭＳ Ｐゴシック" panose="020B0600070205080204" pitchFamily="34" charset="-128"/>
              </a:rPr>
              <a:t>y</a:t>
            </a:r>
            <a:r>
              <a:rPr lang="en-US" altLang="en-US" sz="2000">
                <a:latin typeface="Wingdings" pitchFamily="2" charset="2"/>
                <a:ea typeface="ＭＳ Ｐゴシック" panose="020B0600070205080204" pitchFamily="34" charset="-128"/>
              </a:rPr>
              <a:t></a:t>
            </a:r>
            <a:r>
              <a:rPr lang="en-US" altLang="en-US" sz="2000">
                <a:ea typeface="ＭＳ Ｐゴシック" panose="020B0600070205080204" pitchFamily="34" charset="-128"/>
              </a:rPr>
              <a:t>(</a:t>
            </a:r>
            <a:r>
              <a:rPr lang="en-US" altLang="en-US" sz="2000" b="1">
                <a:ea typeface="ＭＳ Ｐゴシック" panose="020B0600070205080204" pitchFamily="34" charset="-128"/>
              </a:rPr>
              <a:t>D</a:t>
            </a:r>
            <a:r>
              <a:rPr lang="en-US" altLang="en-US" sz="2000" b="1">
                <a:solidFill>
                  <a:srgbClr val="0000FF"/>
                </a:solidFill>
                <a:ea typeface="ＭＳ Ｐゴシック" panose="020B0600070205080204" pitchFamily="34" charset="-128"/>
              </a:rPr>
              <a:t>y</a:t>
            </a:r>
            <a:r>
              <a:rPr lang="en-US" altLang="en-US" sz="2000" b="1">
                <a:ea typeface="ＭＳ Ｐゴシック" panose="020B0600070205080204" pitchFamily="34" charset="-128"/>
              </a:rPr>
              <a:t>/Dt</a:t>
            </a:r>
            <a:r>
              <a:rPr lang="en-US" altLang="en-US" sz="2000">
                <a:ea typeface="ＭＳ Ｐゴシック" panose="020B0600070205080204" pitchFamily="34" charset="-128"/>
              </a:rPr>
              <a:t>) ...</a:t>
            </a:r>
          </a:p>
          <a:p>
            <a:pPr lvl="1">
              <a:spcBef>
                <a:spcPct val="50000"/>
              </a:spcBef>
            </a:pPr>
            <a:r>
              <a:rPr lang="en-US" altLang="en-US" sz="2000">
                <a:solidFill>
                  <a:schemeClr val="bg1"/>
                </a:solidFill>
                <a:ea typeface="ＭＳ Ｐゴシック" panose="020B0600070205080204" pitchFamily="34" charset="-128"/>
              </a:rPr>
              <a:t>D/Dt( </a:t>
            </a:r>
            <a:r>
              <a:rPr lang="en-US" altLang="en-US" sz="2000">
                <a:solidFill>
                  <a:schemeClr val="bg1"/>
                </a:solidFill>
                <a:latin typeface="Symbol" pitchFamily="2" charset="2"/>
                <a:ea typeface="ＭＳ Ｐゴシック" panose="020B0600070205080204" pitchFamily="34" charset="-128"/>
              </a:rPr>
              <a:t>y(</a:t>
            </a:r>
            <a:r>
              <a:rPr lang="en-US" altLang="en-US" sz="2000">
                <a:solidFill>
                  <a:schemeClr val="bg1"/>
                </a:solidFill>
                <a:ea typeface="ＭＳ Ｐゴシック" panose="020B0600070205080204" pitchFamily="34" charset="-128"/>
              </a:rPr>
              <a:t>x,y,p,t) ) </a:t>
            </a:r>
            <a:r>
              <a:rPr lang="en-US" altLang="en-US" sz="2000">
                <a:ea typeface="ＭＳ Ｐゴシック" panose="020B0600070205080204" pitchFamily="34" charset="-128"/>
              </a:rPr>
              <a:t>=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/∂t +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a:t>
            </a:r>
            <a:r>
              <a:rPr lang="en-US" altLang="en-US" sz="2000">
                <a:solidFill>
                  <a:srgbClr val="FF0000"/>
                </a:solidFill>
                <a:ea typeface="ＭＳ Ｐゴシック" panose="020B0600070205080204" pitchFamily="34" charset="-128"/>
              </a:rPr>
              <a:t>x </a:t>
            </a:r>
            <a:r>
              <a:rPr lang="en-US" altLang="en-US" sz="2000">
                <a:latin typeface="Wingdings" pitchFamily="2" charset="2"/>
                <a:ea typeface="ＭＳ Ｐゴシック" panose="020B0600070205080204" pitchFamily="34" charset="-128"/>
              </a:rPr>
              <a:t></a:t>
            </a:r>
            <a:r>
              <a:rPr lang="en-US" altLang="en-US" sz="2000">
                <a:ea typeface="ＭＳ Ｐゴシック" panose="020B0600070205080204" pitchFamily="34" charset="-128"/>
              </a:rPr>
              <a:t>(   </a:t>
            </a:r>
            <a:r>
              <a:rPr lang="en-US" altLang="en-US" sz="2000" b="1">
                <a:solidFill>
                  <a:srgbClr val="FF0000"/>
                </a:solidFill>
                <a:ea typeface="ＭＳ Ｐゴシック" panose="020B0600070205080204" pitchFamily="34" charset="-128"/>
              </a:rPr>
              <a:t>u</a:t>
            </a:r>
            <a:r>
              <a:rPr lang="en-US" altLang="en-US" sz="2000">
                <a:solidFill>
                  <a:srgbClr val="FF0000"/>
                </a:solidFill>
                <a:ea typeface="ＭＳ Ｐゴシック" panose="020B0600070205080204" pitchFamily="34" charset="-128"/>
              </a:rPr>
              <a:t>  </a:t>
            </a:r>
            <a:r>
              <a:rPr lang="en-US" altLang="en-US" sz="2000">
                <a:ea typeface="ＭＳ Ｐゴシック" panose="020B0600070205080204" pitchFamily="34" charset="-128"/>
              </a:rPr>
              <a:t>)   + ∂</a:t>
            </a:r>
            <a:r>
              <a:rPr lang="en-US" altLang="en-US" sz="2000">
                <a:latin typeface="Symbol" pitchFamily="2" charset="2"/>
                <a:ea typeface="ＭＳ Ｐゴシック" panose="020B0600070205080204" pitchFamily="34" charset="-128"/>
              </a:rPr>
              <a:t>y</a:t>
            </a:r>
            <a:r>
              <a:rPr lang="en-US" altLang="en-US" sz="2000">
                <a:ea typeface="ＭＳ Ｐゴシック" panose="020B0600070205080204" pitchFamily="34" charset="-128"/>
              </a:rPr>
              <a:t>/∂</a:t>
            </a:r>
            <a:r>
              <a:rPr lang="en-US" altLang="en-US" sz="2000">
                <a:solidFill>
                  <a:srgbClr val="0000FF"/>
                </a:solidFill>
                <a:ea typeface="ＭＳ Ｐゴシック" panose="020B0600070205080204" pitchFamily="34" charset="-128"/>
              </a:rPr>
              <a:t>y</a:t>
            </a:r>
            <a:r>
              <a:rPr lang="en-US" altLang="en-US" sz="2000">
                <a:latin typeface="Wingdings" pitchFamily="2" charset="2"/>
                <a:ea typeface="ＭＳ Ｐゴシック" panose="020B0600070205080204" pitchFamily="34" charset="-128"/>
              </a:rPr>
              <a:t></a:t>
            </a:r>
            <a:r>
              <a:rPr lang="en-US" altLang="en-US" sz="2000">
                <a:ea typeface="ＭＳ Ｐゴシック" panose="020B0600070205080204" pitchFamily="34" charset="-128"/>
              </a:rPr>
              <a:t> (  </a:t>
            </a:r>
            <a:r>
              <a:rPr lang="en-US" altLang="en-US" sz="2000" b="1">
                <a:solidFill>
                  <a:srgbClr val="0000FF"/>
                </a:solidFill>
                <a:ea typeface="ＭＳ Ｐゴシック" panose="020B0600070205080204" pitchFamily="34" charset="-128"/>
              </a:rPr>
              <a:t>v</a:t>
            </a:r>
            <a:r>
              <a:rPr lang="en-US" altLang="en-US" sz="2000">
                <a:solidFill>
                  <a:srgbClr val="0000FF"/>
                </a:solidFill>
                <a:ea typeface="ＭＳ Ｐゴシック" panose="020B0600070205080204" pitchFamily="34" charset="-128"/>
              </a:rPr>
              <a:t>  </a:t>
            </a:r>
            <a:r>
              <a:rPr lang="en-US" altLang="en-US" sz="2000">
                <a:ea typeface="ＭＳ Ｐゴシック" panose="020B0600070205080204" pitchFamily="34" charset="-128"/>
              </a:rPr>
              <a:t> ) ...</a:t>
            </a:r>
          </a:p>
          <a:p>
            <a:pPr>
              <a:spcBef>
                <a:spcPct val="50000"/>
              </a:spcBef>
            </a:pPr>
            <a:r>
              <a:rPr lang="en-US" altLang="en-US" sz="2400" b="1">
                <a:ea typeface="ＭＳ Ｐゴシック" panose="020B0600070205080204" pitchFamily="34" charset="-128"/>
              </a:rPr>
              <a:t>Advection eq</a:t>
            </a:r>
            <a:r>
              <a:rPr lang="en-US" altLang="en-US" sz="2400">
                <a:ea typeface="ＭＳ Ｐゴシック" panose="020B0600070205080204" pitchFamily="34" charset="-128"/>
              </a:rPr>
              <a:t>: vector form in horizontal, p coordinate in vertical</a:t>
            </a:r>
          </a:p>
          <a:p>
            <a:pPr>
              <a:spcBef>
                <a:spcPct val="50000"/>
              </a:spcBef>
            </a:pPr>
            <a:endParaRPr lang="en-US" altLang="en-US" sz="2400">
              <a:ea typeface="ＭＳ Ｐゴシック" panose="020B0600070205080204" pitchFamily="34" charset="-128"/>
            </a:endParaRPr>
          </a:p>
          <a:p>
            <a:pPr>
              <a:spcBef>
                <a:spcPct val="50000"/>
              </a:spcBef>
            </a:pPr>
            <a:endParaRPr lang="en-US" altLang="en-US" sz="2400">
              <a:ea typeface="ＭＳ Ｐゴシック" panose="020B0600070205080204" pitchFamily="34" charset="-128"/>
            </a:endParaRPr>
          </a:p>
        </p:txBody>
      </p:sp>
      <p:pic>
        <p:nvPicPr>
          <p:cNvPr id="19460" name="Picture 6" descr="final">
            <a:extLst>
              <a:ext uri="{FF2B5EF4-FFF2-40B4-BE49-F238E27FC236}">
                <a16:creationId xmlns:a16="http://schemas.microsoft.com/office/drawing/2014/main" id="{91EAD07C-27CF-BB4E-8C3C-1DFCEA693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8001000"/>
            <a:ext cx="39306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descr="latex-image-1.pdf">
            <a:extLst>
              <a:ext uri="{FF2B5EF4-FFF2-40B4-BE49-F238E27FC236}">
                <a16:creationId xmlns:a16="http://schemas.microsoft.com/office/drawing/2014/main" id="{BE62D167-45BC-E64F-8EA5-F98CE7992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5645150"/>
            <a:ext cx="6858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05C8F67-0DDD-9844-8BEA-336BD7207678}"/>
              </a:ext>
            </a:extLst>
          </p:cNvPr>
          <p:cNvSpPr>
            <a:spLocks noGrp="1"/>
          </p:cNvSpPr>
          <p:nvPr>
            <p:ph type="title"/>
          </p:nvPr>
        </p:nvSpPr>
        <p:spPr>
          <a:xfrm>
            <a:off x="457200" y="30163"/>
            <a:ext cx="8229600" cy="1143000"/>
          </a:xfrm>
        </p:spPr>
        <p:txBody>
          <a:bodyPr/>
          <a:lstStyle/>
          <a:p>
            <a:r>
              <a:rPr lang="en-US" altLang="en-US">
                <a:ea typeface="ＭＳ Ｐゴシック" panose="020B0600070205080204" pitchFamily="34" charset="-128"/>
              </a:rPr>
              <a:t>Sample Questions Part 2</a:t>
            </a:r>
          </a:p>
        </p:txBody>
      </p:sp>
      <p:sp>
        <p:nvSpPr>
          <p:cNvPr id="56323" name="Content Placeholder 2">
            <a:extLst>
              <a:ext uri="{FF2B5EF4-FFF2-40B4-BE49-F238E27FC236}">
                <a16:creationId xmlns:a16="http://schemas.microsoft.com/office/drawing/2014/main" id="{938FB7BE-22A5-7442-AC77-BD088ACF57C8}"/>
              </a:ext>
            </a:extLst>
          </p:cNvPr>
          <p:cNvSpPr>
            <a:spLocks noGrp="1"/>
          </p:cNvSpPr>
          <p:nvPr>
            <p:ph idx="1"/>
          </p:nvPr>
        </p:nvSpPr>
        <p:spPr>
          <a:xfrm>
            <a:off x="457200" y="1173163"/>
            <a:ext cx="8229600" cy="4953000"/>
          </a:xfrm>
        </p:spPr>
        <p:txBody>
          <a:bodyPr/>
          <a:lstStyle/>
          <a:p>
            <a:r>
              <a:rPr lang="en-US" altLang="en-US">
                <a:ea typeface="ＭＳ Ｐゴシック" panose="020B0600070205080204" pitchFamily="34" charset="-128"/>
              </a:rPr>
              <a:t>Show that                          </a:t>
            </a:r>
          </a:p>
          <a:p>
            <a:endParaRPr lang="en-US" altLang="en-US">
              <a:ea typeface="ＭＳ Ｐゴシック" panose="020B0600070205080204" pitchFamily="34" charset="-128"/>
            </a:endParaRPr>
          </a:p>
          <a:p>
            <a:r>
              <a:rPr lang="en-US" altLang="en-US">
                <a:ea typeface="ＭＳ Ｐゴシック" panose="020B0600070205080204" pitchFamily="34" charset="-128"/>
              </a:rPr>
              <a:t>Explain why we are especially interested in the ageostrophic part of the wind, even though it is smaller than the geopstrophic part. </a:t>
            </a:r>
          </a:p>
          <a:p>
            <a:r>
              <a:rPr lang="en-US" altLang="en-US">
                <a:ea typeface="ＭＳ Ｐゴシック" panose="020B0600070205080204" pitchFamily="34" charset="-128"/>
              </a:rPr>
              <a:t>Show that</a:t>
            </a:r>
          </a:p>
          <a:p>
            <a:endParaRPr lang="en-US" altLang="en-US">
              <a:ea typeface="ＭＳ Ｐゴシック" panose="020B0600070205080204" pitchFamily="34" charset="-128"/>
            </a:endParaRPr>
          </a:p>
          <a:p>
            <a:r>
              <a:rPr lang="en-US" altLang="en-US">
                <a:ea typeface="ＭＳ Ｐゴシック" panose="020B0600070205080204" pitchFamily="34" charset="-128"/>
              </a:rPr>
              <a:t>Explain what this means about the relationship between vorticity and height fields </a:t>
            </a:r>
          </a:p>
        </p:txBody>
      </p:sp>
      <p:pic>
        <p:nvPicPr>
          <p:cNvPr id="56324" name="Picture 14" descr="latex-image-1.pdf">
            <a:extLst>
              <a:ext uri="{FF2B5EF4-FFF2-40B4-BE49-F238E27FC236}">
                <a16:creationId xmlns:a16="http://schemas.microsoft.com/office/drawing/2014/main" id="{B15FF329-F96E-CF47-A6B6-BC8F40E295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8613" y="1173163"/>
            <a:ext cx="1993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latex-image-1.pdf">
            <a:extLst>
              <a:ext uri="{FF2B5EF4-FFF2-40B4-BE49-F238E27FC236}">
                <a16:creationId xmlns:a16="http://schemas.microsoft.com/office/drawing/2014/main" id="{F997C66D-F62A-344F-B6D7-D7DA29DB82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4152900"/>
            <a:ext cx="2438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5AC6F88-9CF6-BD4A-AAC2-5C05A5988A98}"/>
              </a:ext>
            </a:extLst>
          </p:cNvPr>
          <p:cNvSpPr>
            <a:spLocks noGrp="1"/>
          </p:cNvSpPr>
          <p:nvPr>
            <p:ph type="title"/>
          </p:nvPr>
        </p:nvSpPr>
        <p:spPr/>
        <p:txBody>
          <a:bodyPr/>
          <a:lstStyle/>
          <a:p>
            <a:r>
              <a:rPr lang="en-US" altLang="en-US">
                <a:ea typeface="ＭＳ Ｐゴシック" panose="020B0600070205080204" pitchFamily="34" charset="-128"/>
              </a:rPr>
              <a:t>Sample questions Part 2</a:t>
            </a:r>
          </a:p>
        </p:txBody>
      </p:sp>
      <p:sp>
        <p:nvSpPr>
          <p:cNvPr id="57347" name="Content Placeholder 2">
            <a:extLst>
              <a:ext uri="{FF2B5EF4-FFF2-40B4-BE49-F238E27FC236}">
                <a16:creationId xmlns:a16="http://schemas.microsoft.com/office/drawing/2014/main" id="{6F86CC13-E22A-314A-B6A4-9BE9105EDE3E}"/>
              </a:ext>
            </a:extLst>
          </p:cNvPr>
          <p:cNvSpPr>
            <a:spLocks noGrp="1"/>
          </p:cNvSpPr>
          <p:nvPr>
            <p:ph idx="1"/>
          </p:nvPr>
        </p:nvSpPr>
        <p:spPr>
          <a:xfrm>
            <a:off x="457200" y="1182688"/>
            <a:ext cx="8229600" cy="5254625"/>
          </a:xfrm>
        </p:spPr>
        <p:txBody>
          <a:bodyPr/>
          <a:lstStyle/>
          <a:p>
            <a:r>
              <a:rPr lang="en-US" altLang="en-US">
                <a:ea typeface="ＭＳ Ｐゴシック" panose="020B0600070205080204" pitchFamily="34" charset="-128"/>
              </a:rPr>
              <a:t>Why does tangential wind decay away proportional to 1/distance from a patch of relative vorticity? Hint: understand Gauss's Theorem (from wikipedia or wherever)</a:t>
            </a:r>
          </a:p>
          <a:p>
            <a:r>
              <a:rPr lang="en-US" altLang="en-US">
                <a:ea typeface="ＭＳ Ｐゴシック" panose="020B0600070205080204" pitchFamily="34" charset="-128"/>
              </a:rPr>
              <a:t>Show using the Chain Rule for d/dt( T(x,y,t) ) that advective tendencies are MINUS THE PRODUCT OF VELOCITY AND THE GRADIENT OF T. </a:t>
            </a:r>
          </a:p>
          <a:p>
            <a:endParaRPr lang="en-US" altLang="en-US">
              <a:ea typeface="ＭＳ Ｐゴシック"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589C03DD-5372-B14E-8D84-4E00601559E0}"/>
              </a:ext>
            </a:extLst>
          </p:cNvPr>
          <p:cNvSpPr>
            <a:spLocks noGrp="1"/>
          </p:cNvSpPr>
          <p:nvPr>
            <p:ph type="title"/>
          </p:nvPr>
        </p:nvSpPr>
        <p:spPr/>
        <p:txBody>
          <a:bodyPr/>
          <a:lstStyle/>
          <a:p>
            <a:r>
              <a:rPr lang="en-US" altLang="en-US">
                <a:ea typeface="ＭＳ Ｐゴシック" panose="020B0600070205080204" pitchFamily="34" charset="-128"/>
              </a:rPr>
              <a:t>Sample questions Part 3</a:t>
            </a:r>
            <a:endParaRPr lang="en-US" altLang="en-US" baseline="-25000">
              <a:ea typeface="ＭＳ Ｐゴシック" panose="020B0600070205080204" pitchFamily="34" charset="-128"/>
            </a:endParaRPr>
          </a:p>
        </p:txBody>
      </p:sp>
      <p:sp>
        <p:nvSpPr>
          <p:cNvPr id="58371" name="Content Placeholder 2">
            <a:extLst>
              <a:ext uri="{FF2B5EF4-FFF2-40B4-BE49-F238E27FC236}">
                <a16:creationId xmlns:a16="http://schemas.microsoft.com/office/drawing/2014/main" id="{C91D075E-EA51-C84F-B35A-81291E1B2342}"/>
              </a:ext>
            </a:extLst>
          </p:cNvPr>
          <p:cNvSpPr>
            <a:spLocks noGrp="1"/>
          </p:cNvSpPr>
          <p:nvPr>
            <p:ph idx="1"/>
          </p:nvPr>
        </p:nvSpPr>
        <p:spPr>
          <a:xfrm>
            <a:off x="457200" y="1193800"/>
            <a:ext cx="8229600" cy="5384800"/>
          </a:xfrm>
        </p:spPr>
        <p:txBody>
          <a:bodyPr/>
          <a:lstStyle/>
          <a:p>
            <a:r>
              <a:rPr lang="en-US" altLang="en-US">
                <a:ea typeface="ＭＳ Ｐゴシック" panose="020B0600070205080204" pitchFamily="34" charset="-128"/>
              </a:rPr>
              <a:t>Given a map of V</a:t>
            </a:r>
            <a:r>
              <a:rPr lang="en-US" altLang="en-US" baseline="-25000">
                <a:ea typeface="ＭＳ Ｐゴシック" panose="020B0600070205080204" pitchFamily="34" charset="-128"/>
              </a:rPr>
              <a:t>g500</a:t>
            </a:r>
            <a:r>
              <a:rPr lang="en-US" altLang="en-US">
                <a:ea typeface="ＭＳ Ｐゴシック" panose="020B0600070205080204" pitchFamily="34" charset="-128"/>
              </a:rPr>
              <a:t> and V</a:t>
            </a:r>
            <a:r>
              <a:rPr lang="en-US" altLang="en-US" baseline="-25000">
                <a:ea typeface="ＭＳ Ｐゴシック" panose="020B0600070205080204" pitchFamily="34" charset="-128"/>
              </a:rPr>
              <a:t>g850</a:t>
            </a:r>
            <a:r>
              <a:rPr lang="en-US" altLang="en-US">
                <a:ea typeface="ＭＳ Ｐゴシック" panose="020B0600070205080204" pitchFamily="34" charset="-128"/>
              </a:rPr>
              <a:t> vectors, </a:t>
            </a:r>
          </a:p>
          <a:p>
            <a:pPr lvl="1"/>
            <a:r>
              <a:rPr lang="en-US" altLang="en-US">
                <a:ea typeface="ＭＳ Ｐゴシック" panose="020B0600070205080204" pitchFamily="34" charset="-128"/>
              </a:rPr>
              <a:t>Find areas of WAA and CAA (veering and backing)</a:t>
            </a:r>
          </a:p>
          <a:p>
            <a:pPr lvl="1"/>
            <a:r>
              <a:rPr lang="en-US" altLang="en-US">
                <a:ea typeface="ＭＳ Ｐゴシック" panose="020B0600070205080204" pitchFamily="34" charset="-128"/>
              </a:rPr>
              <a:t>Sketch thermal wind vectors V</a:t>
            </a:r>
            <a:r>
              <a:rPr lang="en-US" altLang="en-US" baseline="-25000">
                <a:ea typeface="ＭＳ Ｐゴシック" panose="020B0600070205080204" pitchFamily="34" charset="-128"/>
              </a:rPr>
              <a:t>T,500-850 </a:t>
            </a:r>
          </a:p>
          <a:p>
            <a:pPr lvl="1"/>
            <a:r>
              <a:rPr lang="en-US" altLang="en-US">
                <a:ea typeface="ＭＳ Ｐゴシック" panose="020B0600070205080204" pitchFamily="34" charset="-128"/>
              </a:rPr>
              <a:t>Sketch isotherms (parallel to V</a:t>
            </a:r>
            <a:r>
              <a:rPr lang="en-US" altLang="en-US" baseline="-25000">
                <a:ea typeface="ＭＳ Ｐゴシック" panose="020B0600070205080204" pitchFamily="34" charset="-128"/>
              </a:rPr>
              <a:t>T </a:t>
            </a:r>
            <a:r>
              <a:rPr lang="en-US" altLang="en-US">
                <a:ea typeface="ＭＳ Ｐゴシック" panose="020B0600070205080204" pitchFamily="34" charset="-128"/>
              </a:rPr>
              <a:t>vectors)</a:t>
            </a:r>
          </a:p>
          <a:p>
            <a:r>
              <a:rPr lang="en-US" altLang="en-US">
                <a:ea typeface="ＭＳ Ｐゴシック" panose="020B0600070205080204" pitchFamily="34" charset="-128"/>
              </a:rPr>
              <a:t>Given cross sections through cold core (upper level) and warm core (low level) cyclones, can you identify contours of p, T, theta, and PV? Can you draw some given the others? Can you indicate the winds (arrows in/out of the page)?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80578563-697F-4C41-BA0B-0D104390480C}"/>
              </a:ext>
            </a:extLst>
          </p:cNvPr>
          <p:cNvSpPr>
            <a:spLocks noGrp="1"/>
          </p:cNvSpPr>
          <p:nvPr>
            <p:ph type="title"/>
          </p:nvPr>
        </p:nvSpPr>
        <p:spPr>
          <a:xfrm>
            <a:off x="457200" y="0"/>
            <a:ext cx="8229600" cy="1143000"/>
          </a:xfrm>
        </p:spPr>
        <p:txBody>
          <a:bodyPr/>
          <a:lstStyle/>
          <a:p>
            <a:r>
              <a:rPr lang="en-US" altLang="en-US">
                <a:ea typeface="ＭＳ Ｐゴシック" panose="020B0600070205080204" pitchFamily="34" charset="-128"/>
              </a:rPr>
              <a:t>Sample question Part 3</a:t>
            </a:r>
          </a:p>
        </p:txBody>
      </p:sp>
      <p:sp>
        <p:nvSpPr>
          <p:cNvPr id="59395" name="Content Placeholder 2">
            <a:extLst>
              <a:ext uri="{FF2B5EF4-FFF2-40B4-BE49-F238E27FC236}">
                <a16:creationId xmlns:a16="http://schemas.microsoft.com/office/drawing/2014/main" id="{46E90B31-012A-E840-B9BD-E92CFE6B84D8}"/>
              </a:ext>
            </a:extLst>
          </p:cNvPr>
          <p:cNvSpPr>
            <a:spLocks noGrp="1"/>
          </p:cNvSpPr>
          <p:nvPr>
            <p:ph idx="1"/>
          </p:nvPr>
        </p:nvSpPr>
        <p:spPr>
          <a:xfrm>
            <a:off x="273050" y="944563"/>
            <a:ext cx="8229600" cy="5181600"/>
          </a:xfrm>
        </p:spPr>
        <p:txBody>
          <a:bodyPr/>
          <a:lstStyle/>
          <a:p>
            <a:r>
              <a:rPr lang="en-US" altLang="en-US">
                <a:ea typeface="ＭＳ Ｐゴシック" panose="020B0600070205080204" pitchFamily="34" charset="-128"/>
              </a:rPr>
              <a:t>a) Label which contours are T, p, and theta in these x-z cross sections of cold and warm core cyclones:  </a:t>
            </a:r>
          </a:p>
        </p:txBody>
      </p:sp>
      <p:pic>
        <p:nvPicPr>
          <p:cNvPr id="59396" name="Picture" descr="A description...">
            <a:extLst>
              <a:ext uri="{FF2B5EF4-FFF2-40B4-BE49-F238E27FC236}">
                <a16:creationId xmlns:a16="http://schemas.microsoft.com/office/drawing/2014/main" id="{849A9582-6EAA-6B4D-B5B9-5C7F0C17E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2106613"/>
            <a:ext cx="6850062"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4">
            <a:extLst>
              <a:ext uri="{FF2B5EF4-FFF2-40B4-BE49-F238E27FC236}">
                <a16:creationId xmlns:a16="http://schemas.microsoft.com/office/drawing/2014/main" id="{BEF18893-2959-CE40-9CAC-B60AD1024A49}"/>
              </a:ext>
            </a:extLst>
          </p:cNvPr>
          <p:cNvSpPr txBox="1">
            <a:spLocks noChangeArrowheads="1"/>
          </p:cNvSpPr>
          <p:nvPr/>
        </p:nvSpPr>
        <p:spPr bwMode="auto">
          <a:xfrm>
            <a:off x="0" y="2605088"/>
            <a:ext cx="227806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b) Indicate the winds in &amp; out of the page with symbols like this. Make sure to use size to indicate what levels have stronger vs. weaker winds. (for Northern hemisphere)  </a:t>
            </a:r>
          </a:p>
        </p:txBody>
      </p:sp>
      <p:sp>
        <p:nvSpPr>
          <p:cNvPr id="6" name="Summing Junction 5">
            <a:extLst>
              <a:ext uri="{FF2B5EF4-FFF2-40B4-BE49-F238E27FC236}">
                <a16:creationId xmlns:a16="http://schemas.microsoft.com/office/drawing/2014/main" id="{FF4C34EF-33AA-0A4B-846D-EA55C6319EB5}"/>
              </a:ext>
            </a:extLst>
          </p:cNvPr>
          <p:cNvSpPr>
            <a:spLocks noChangeArrowheads="1"/>
          </p:cNvSpPr>
          <p:nvPr/>
        </p:nvSpPr>
        <p:spPr bwMode="auto">
          <a:xfrm>
            <a:off x="912813" y="5370513"/>
            <a:ext cx="641350" cy="574675"/>
          </a:xfrm>
          <a:prstGeom prst="flowChartSummingJunction">
            <a:avLst/>
          </a:prstGeom>
          <a:noFill/>
          <a:ln w="9525">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grpSp>
        <p:nvGrpSpPr>
          <p:cNvPr id="59399" name="Group 8">
            <a:extLst>
              <a:ext uri="{FF2B5EF4-FFF2-40B4-BE49-F238E27FC236}">
                <a16:creationId xmlns:a16="http://schemas.microsoft.com/office/drawing/2014/main" id="{2DE11ADC-6A92-F44C-9161-B3DBC89BA47E}"/>
              </a:ext>
            </a:extLst>
          </p:cNvPr>
          <p:cNvGrpSpPr>
            <a:grpSpLocks/>
          </p:cNvGrpSpPr>
          <p:nvPr/>
        </p:nvGrpSpPr>
        <p:grpSpPr bwMode="auto">
          <a:xfrm>
            <a:off x="273050" y="5370513"/>
            <a:ext cx="639763" cy="654050"/>
            <a:chOff x="846692" y="5471202"/>
            <a:chExt cx="640446" cy="654961"/>
          </a:xfrm>
        </p:grpSpPr>
        <p:sp>
          <p:nvSpPr>
            <p:cNvPr id="7" name="Connector 6">
              <a:extLst>
                <a:ext uri="{FF2B5EF4-FFF2-40B4-BE49-F238E27FC236}">
                  <a16:creationId xmlns:a16="http://schemas.microsoft.com/office/drawing/2014/main" id="{CF4F6B26-C604-6C42-A8B9-966B036E0AC9}"/>
                </a:ext>
              </a:extLst>
            </p:cNvPr>
            <p:cNvSpPr>
              <a:spLocks noChangeArrowheads="1"/>
            </p:cNvSpPr>
            <p:nvPr/>
          </p:nvSpPr>
          <p:spPr bwMode="auto">
            <a:xfrm>
              <a:off x="846692" y="5471202"/>
              <a:ext cx="640446" cy="654961"/>
            </a:xfrm>
            <a:prstGeom prst="flowChartConnector">
              <a:avLst/>
            </a:prstGeom>
            <a:solidFill>
              <a:srgbClr val="FFFFFF"/>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8" name="Connector 7">
              <a:extLst>
                <a:ext uri="{FF2B5EF4-FFF2-40B4-BE49-F238E27FC236}">
                  <a16:creationId xmlns:a16="http://schemas.microsoft.com/office/drawing/2014/main" id="{A39AA5A2-3C2B-624F-A7D6-687C27732173}"/>
                </a:ext>
              </a:extLst>
            </p:cNvPr>
            <p:cNvSpPr>
              <a:spLocks noChangeArrowheads="1"/>
            </p:cNvSpPr>
            <p:nvPr/>
          </p:nvSpPr>
          <p:spPr bwMode="auto">
            <a:xfrm>
              <a:off x="1073947" y="5735094"/>
              <a:ext cx="152563" cy="152612"/>
            </a:xfrm>
            <a:prstGeom prst="flowChartConnector">
              <a:avLst/>
            </a:prstGeom>
            <a:solidFill>
              <a:srgbClr val="0000FF"/>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CE417375-AFF1-7E44-98CD-2BF70E07DCBE}"/>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60419" name="Content Placeholder 2">
            <a:extLst>
              <a:ext uri="{FF2B5EF4-FFF2-40B4-BE49-F238E27FC236}">
                <a16:creationId xmlns:a16="http://schemas.microsoft.com/office/drawing/2014/main" id="{863BAD63-D869-724A-8061-8C083C7BE4BF}"/>
              </a:ext>
            </a:extLst>
          </p:cNvPr>
          <p:cNvSpPr>
            <a:spLocks noGrp="1"/>
          </p:cNvSpPr>
          <p:nvPr>
            <p:ph idx="1"/>
          </p:nvPr>
        </p:nvSpPr>
        <p:spPr/>
        <p:txBody>
          <a:bodyPr/>
          <a:lstStyle/>
          <a:p>
            <a:endParaRPr lang="en-US" altLang="en-US">
              <a:ea typeface="ＭＳ Ｐゴシック"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445126E-F2B5-3048-863A-276BC9440D08}"/>
              </a:ext>
            </a:extLst>
          </p:cNvPr>
          <p:cNvSpPr>
            <a:spLocks noGrp="1"/>
          </p:cNvSpPr>
          <p:nvPr>
            <p:ph type="title"/>
          </p:nvPr>
        </p:nvSpPr>
        <p:spPr>
          <a:xfrm>
            <a:off x="0" y="274638"/>
            <a:ext cx="9144000" cy="1143000"/>
          </a:xfrm>
        </p:spPr>
        <p:txBody>
          <a:bodyPr/>
          <a:lstStyle/>
          <a:p>
            <a:r>
              <a:rPr lang="en-US" altLang="en-US">
                <a:ea typeface="ＭＳ Ｐゴシック" panose="020B0600070205080204" pitchFamily="34" charset="-128"/>
              </a:rPr>
              <a:t>Mind map – what is an atm. model?</a:t>
            </a:r>
          </a:p>
        </p:txBody>
      </p:sp>
      <p:sp>
        <p:nvSpPr>
          <p:cNvPr id="61443" name="Content Placeholder 2">
            <a:extLst>
              <a:ext uri="{FF2B5EF4-FFF2-40B4-BE49-F238E27FC236}">
                <a16:creationId xmlns:a16="http://schemas.microsoft.com/office/drawing/2014/main" id="{5DF8A420-26A4-BD4B-B8FE-CB358E0CB399}"/>
              </a:ext>
            </a:extLst>
          </p:cNvPr>
          <p:cNvSpPr>
            <a:spLocks noGrp="1"/>
          </p:cNvSpPr>
          <p:nvPr>
            <p:ph idx="1"/>
          </p:nvPr>
        </p:nvSpPr>
        <p:spPr/>
        <p:txBody>
          <a:bodyPr/>
          <a:lstStyle/>
          <a:p>
            <a:r>
              <a:rPr lang="en-US" altLang="en-US" sz="1200">
                <a:ea typeface="ＭＳ Ｐゴシック" panose="020B0600070205080204" pitchFamily="34" charset="-128"/>
              </a:rPr>
              <a:t>http://metafortrac.badc.rl.ac.uk/trac/browser/controlled_vocabularies/trunk/Software/Atmosphere_bdl.mm</a:t>
            </a:r>
          </a:p>
        </p:txBody>
      </p:sp>
      <p:pic>
        <p:nvPicPr>
          <p:cNvPr id="61444" name="Picture 3">
            <a:extLst>
              <a:ext uri="{FF2B5EF4-FFF2-40B4-BE49-F238E27FC236}">
                <a16:creationId xmlns:a16="http://schemas.microsoft.com/office/drawing/2014/main" id="{7449BC4D-4E2E-AE41-AEE4-F7EC953B13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2051050"/>
            <a:ext cx="60706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CA2EBDAF-86CB-EF49-A81F-7AAC95A544D2}"/>
              </a:ext>
            </a:extLst>
          </p:cNvPr>
          <p:cNvSpPr>
            <a:spLocks noGrp="1"/>
          </p:cNvSpPr>
          <p:nvPr>
            <p:ph type="title"/>
          </p:nvPr>
        </p:nvSpPr>
        <p:spPr>
          <a:xfrm>
            <a:off x="457200" y="0"/>
            <a:ext cx="8229600" cy="1143000"/>
          </a:xfrm>
        </p:spPr>
        <p:txBody>
          <a:bodyPr/>
          <a:lstStyle/>
          <a:p>
            <a:r>
              <a:rPr lang="en-US" altLang="en-US">
                <a:ea typeface="ＭＳ Ｐゴシック" panose="020B0600070205080204" pitchFamily="34" charset="-128"/>
              </a:rPr>
              <a:t>Advection: principles and issues</a:t>
            </a:r>
          </a:p>
        </p:txBody>
      </p:sp>
      <p:sp>
        <p:nvSpPr>
          <p:cNvPr id="3" name="Content Placeholder 2">
            <a:extLst>
              <a:ext uri="{FF2B5EF4-FFF2-40B4-BE49-F238E27FC236}">
                <a16:creationId xmlns:a16="http://schemas.microsoft.com/office/drawing/2014/main" id="{A19D7D3F-5CDD-C14C-B7A9-8433FFF4E420}"/>
              </a:ext>
            </a:extLst>
          </p:cNvPr>
          <p:cNvSpPr>
            <a:spLocks noGrp="1"/>
          </p:cNvSpPr>
          <p:nvPr>
            <p:ph idx="1"/>
          </p:nvPr>
        </p:nvSpPr>
        <p:spPr>
          <a:xfrm>
            <a:off x="457200" y="1247775"/>
            <a:ext cx="8229600" cy="5330825"/>
          </a:xfrm>
        </p:spPr>
        <p:txBody>
          <a:bodyPr>
            <a:normAutofit fontScale="92500" lnSpcReduction="10000"/>
          </a:bodyPr>
          <a:lstStyle/>
          <a:p>
            <a:pPr>
              <a:buFont typeface="Arial" charset="0"/>
              <a:buChar char="•"/>
              <a:defRPr/>
            </a:pPr>
            <a:r>
              <a:rPr lang="en-US"/>
              <a:t>The Lagrangian or total-derivative conservation problem Dq/Dt = 0 can be written as an advection problem: </a:t>
            </a:r>
          </a:p>
          <a:p>
            <a:pPr>
              <a:buFont typeface="Arial" charset="0"/>
              <a:buChar char="•"/>
              <a:defRPr/>
            </a:pPr>
            <a:endParaRPr lang="en-US"/>
          </a:p>
          <a:p>
            <a:pPr>
              <a:buFont typeface="Arial" charset="0"/>
              <a:buChar char="•"/>
              <a:defRPr/>
            </a:pPr>
            <a:endParaRPr lang="en-US"/>
          </a:p>
          <a:p>
            <a:pPr>
              <a:buFont typeface="Arial" charset="0"/>
              <a:buChar char="•"/>
              <a:defRPr/>
            </a:pPr>
            <a:r>
              <a:rPr lang="en-US"/>
              <a:t>The time integration of the left side, and the space derivatives needed for the right side, can be computed in many different ways:</a:t>
            </a:r>
          </a:p>
          <a:p>
            <a:pPr lvl="1">
              <a:buFont typeface="Arial" charset="0"/>
              <a:buChar char="–"/>
              <a:defRPr/>
            </a:pPr>
            <a:r>
              <a:rPr lang="en-US"/>
              <a:t>on different grids, or spectral</a:t>
            </a:r>
          </a:p>
          <a:p>
            <a:pPr lvl="1">
              <a:buFont typeface="Arial" charset="0"/>
              <a:buChar char="–"/>
              <a:defRPr/>
            </a:pPr>
            <a:r>
              <a:rPr lang="en-US"/>
              <a:t>with different approximations</a:t>
            </a:r>
          </a:p>
          <a:p>
            <a:pPr>
              <a:buFont typeface="Arial" charset="0"/>
              <a:buChar char="•"/>
              <a:defRPr/>
            </a:pPr>
            <a:r>
              <a:rPr lang="en-US"/>
              <a:t>These different choices matter for the solutions</a:t>
            </a:r>
          </a:p>
        </p:txBody>
      </p:sp>
      <p:pic>
        <p:nvPicPr>
          <p:cNvPr id="62468" name="Picture 4" descr="latex-image-1.pdf">
            <a:extLst>
              <a:ext uri="{FF2B5EF4-FFF2-40B4-BE49-F238E27FC236}">
                <a16:creationId xmlns:a16="http://schemas.microsoft.com/office/drawing/2014/main" id="{73A60F8F-E8B3-E640-BABE-ECEFBC38B4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7225" y="2330450"/>
            <a:ext cx="2819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756BE888-28A9-9C48-ABE7-0F4B418C0D77}"/>
              </a:ext>
            </a:extLst>
          </p:cNvPr>
          <p:cNvSpPr>
            <a:spLocks noGrp="1"/>
          </p:cNvSpPr>
          <p:nvPr>
            <p:ph type="title"/>
          </p:nvPr>
        </p:nvSpPr>
        <p:spPr>
          <a:xfrm>
            <a:off x="457200" y="73025"/>
            <a:ext cx="8229600" cy="1143000"/>
          </a:xfrm>
        </p:spPr>
        <p:txBody>
          <a:bodyPr/>
          <a:lstStyle/>
          <a:p>
            <a:r>
              <a:rPr lang="en-US" altLang="en-US">
                <a:ea typeface="ＭＳ Ｐゴシック" panose="020B0600070205080204" pitchFamily="34" charset="-128"/>
              </a:rPr>
              <a:t>Advection trade-offs</a:t>
            </a:r>
          </a:p>
        </p:txBody>
      </p:sp>
      <p:sp>
        <p:nvSpPr>
          <p:cNvPr id="63491" name="Content Placeholder 2">
            <a:extLst>
              <a:ext uri="{FF2B5EF4-FFF2-40B4-BE49-F238E27FC236}">
                <a16:creationId xmlns:a16="http://schemas.microsoft.com/office/drawing/2014/main" id="{F0985B47-AB7F-D44E-B427-937A3F52B577}"/>
              </a:ext>
            </a:extLst>
          </p:cNvPr>
          <p:cNvSpPr>
            <a:spLocks noGrp="1"/>
          </p:cNvSpPr>
          <p:nvPr>
            <p:ph idx="1"/>
          </p:nvPr>
        </p:nvSpPr>
        <p:spPr>
          <a:xfrm>
            <a:off x="457200" y="1052513"/>
            <a:ext cx="8229600" cy="5656262"/>
          </a:xfrm>
        </p:spPr>
        <p:txBody>
          <a:bodyPr/>
          <a:lstStyle/>
          <a:p>
            <a:r>
              <a:rPr lang="en-US" altLang="en-US">
                <a:ea typeface="ＭＳ Ｐゴシック" panose="020B0600070205080204" pitchFamily="34" charset="-128"/>
              </a:rPr>
              <a:t>There are compromises in every model's set of numerical approximations.</a:t>
            </a:r>
          </a:p>
          <a:p>
            <a:r>
              <a:rPr lang="en-US" altLang="en-US">
                <a:ea typeface="ＭＳ Ｐゴシック" panose="020B0600070205080204" pitchFamily="34" charset="-128"/>
              </a:rPr>
              <a:t>Main issues for the compromise are: </a:t>
            </a:r>
          </a:p>
          <a:p>
            <a:pPr lvl="1"/>
            <a:r>
              <a:rPr lang="en-US" altLang="en-US">
                <a:ea typeface="ＭＳ Ｐゴシック" panose="020B0600070205080204" pitchFamily="34" charset="-128"/>
              </a:rPr>
              <a:t>Computational speed or cost </a:t>
            </a:r>
          </a:p>
          <a:p>
            <a:pPr lvl="1"/>
            <a:r>
              <a:rPr lang="en-US" altLang="en-US">
                <a:ea typeface="ＭＳ Ｐゴシック" panose="020B0600070205080204" pitchFamily="34" charset="-128"/>
              </a:rPr>
              <a:t>Accuracy</a:t>
            </a:r>
          </a:p>
          <a:p>
            <a:pPr lvl="2"/>
            <a:r>
              <a:rPr lang="en-US" altLang="en-US">
                <a:ea typeface="ＭＳ Ｐゴシック" panose="020B0600070205080204" pitchFamily="34" charset="-128"/>
              </a:rPr>
              <a:t>Does it blow up (instability)? </a:t>
            </a:r>
          </a:p>
          <a:p>
            <a:pPr lvl="4"/>
            <a:r>
              <a:rPr lang="en-US" altLang="en-US">
                <a:ea typeface="ＭＳ Ｐゴシック" panose="020B0600070205080204" pitchFamily="34" charset="-128"/>
              </a:rPr>
              <a:t>Not an issue here -- nobody accepts instability</a:t>
            </a:r>
          </a:p>
          <a:p>
            <a:pPr lvl="2"/>
            <a:r>
              <a:rPr lang="en-US" altLang="en-US">
                <a:ea typeface="ＭＳ Ｐゴシック" panose="020B0600070205080204" pitchFamily="34" charset="-128"/>
              </a:rPr>
              <a:t>Does it violate global conservation of q? </a:t>
            </a:r>
          </a:p>
          <a:p>
            <a:pPr lvl="4"/>
            <a:r>
              <a:rPr lang="en-US" altLang="en-US">
                <a:ea typeface="ＭＳ Ｐゴシック" panose="020B0600070205080204" pitchFamily="34" charset="-128"/>
              </a:rPr>
              <a:t>Not something you can see by eye easily</a:t>
            </a:r>
          </a:p>
          <a:p>
            <a:pPr lvl="2"/>
            <a:r>
              <a:rPr lang="en-US" altLang="en-US" u="sng">
                <a:ea typeface="ＭＳ Ｐゴシック" panose="020B0600070205080204" pitchFamily="34" charset="-128"/>
              </a:rPr>
              <a:t>Does it cause </a:t>
            </a:r>
            <a:r>
              <a:rPr lang="en-US" altLang="en-US" u="sng">
                <a:solidFill>
                  <a:srgbClr val="FF0000"/>
                </a:solidFill>
                <a:ea typeface="ＭＳ Ｐゴシック" panose="020B0600070205080204" pitchFamily="34" charset="-128"/>
              </a:rPr>
              <a:t>unrealistic fluctuations?</a:t>
            </a:r>
          </a:p>
          <a:p>
            <a:pPr lvl="2"/>
            <a:r>
              <a:rPr lang="en-US" altLang="en-US" u="sng">
                <a:ea typeface="ＭＳ Ｐゴシック" panose="020B0600070205080204" pitchFamily="34" charset="-128"/>
              </a:rPr>
              <a:t>Does it cause </a:t>
            </a:r>
            <a:r>
              <a:rPr lang="en-US" altLang="en-US" u="sng">
                <a:solidFill>
                  <a:srgbClr val="FF0000"/>
                </a:solidFill>
                <a:ea typeface="ＭＳ Ｐゴシック" panose="020B0600070205080204" pitchFamily="34" charset="-128"/>
              </a:rPr>
              <a:t>excessive smoothing? </a:t>
            </a:r>
          </a:p>
          <a:p>
            <a:pPr lvl="2"/>
            <a:endParaRPr lang="en-US" altLang="en-US">
              <a:ea typeface="ＭＳ Ｐゴシック" panose="020B0600070205080204" pitchFamily="34"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4530DCF-2E2D-9445-8637-7CCDD8FB8A3A}"/>
              </a:ext>
            </a:extLst>
          </p:cNvPr>
          <p:cNvSpPr>
            <a:spLocks noGrp="1"/>
          </p:cNvSpPr>
          <p:nvPr>
            <p:ph type="title"/>
          </p:nvPr>
        </p:nvSpPr>
        <p:spPr/>
        <p:txBody>
          <a:bodyPr/>
          <a:lstStyle/>
          <a:p>
            <a:r>
              <a:rPr lang="en-US" altLang="en-US">
                <a:ea typeface="ＭＳ Ｐゴシック" panose="020B0600070205080204" pitchFamily="34" charset="-128"/>
              </a:rPr>
              <a:t>We will focus on these worries</a:t>
            </a:r>
          </a:p>
        </p:txBody>
      </p:sp>
      <p:sp>
        <p:nvSpPr>
          <p:cNvPr id="3" name="Content Placeholder 2">
            <a:extLst>
              <a:ext uri="{FF2B5EF4-FFF2-40B4-BE49-F238E27FC236}">
                <a16:creationId xmlns:a16="http://schemas.microsoft.com/office/drawing/2014/main" id="{A08B3056-ECF8-424B-AFE2-A922FD10B1EB}"/>
              </a:ext>
            </a:extLst>
          </p:cNvPr>
          <p:cNvSpPr>
            <a:spLocks noGrp="1"/>
          </p:cNvSpPr>
          <p:nvPr>
            <p:ph idx="1"/>
          </p:nvPr>
        </p:nvSpPr>
        <p:spPr/>
        <p:txBody>
          <a:bodyPr>
            <a:normAutofit lnSpcReduction="10000"/>
          </a:bodyPr>
          <a:lstStyle/>
          <a:p>
            <a:pPr>
              <a:buFont typeface="Arial" charset="0"/>
              <a:buChar char="•"/>
              <a:defRPr/>
            </a:pPr>
            <a:r>
              <a:rPr lang="en-US">
                <a:solidFill>
                  <a:srgbClr val="FF0000"/>
                </a:solidFill>
              </a:rPr>
              <a:t>Does it cause unrealistic fluctuations?</a:t>
            </a:r>
          </a:p>
          <a:p>
            <a:pPr lvl="2">
              <a:buFont typeface="Arial" charset="0"/>
              <a:buChar char="•"/>
              <a:defRPr/>
            </a:pPr>
            <a:r>
              <a:rPr lang="en-US">
                <a:solidFill>
                  <a:srgbClr val="FF0000"/>
                </a:solidFill>
              </a:rPr>
              <a:t>zigzags or stripes, possibly including negative values (violations of </a:t>
            </a:r>
            <a:r>
              <a:rPr lang="en-US" i="1">
                <a:solidFill>
                  <a:srgbClr val="FF0000"/>
                </a:solidFill>
              </a:rPr>
              <a:t>monotonicity</a:t>
            </a:r>
            <a:r>
              <a:rPr lang="en-US">
                <a:solidFill>
                  <a:srgbClr val="FF0000"/>
                </a:solidFill>
              </a:rPr>
              <a:t>)</a:t>
            </a:r>
          </a:p>
          <a:p>
            <a:pPr>
              <a:buFont typeface="Arial" charset="0"/>
              <a:buChar char="•"/>
              <a:defRPr/>
            </a:pPr>
            <a:r>
              <a:rPr lang="en-US">
                <a:solidFill>
                  <a:srgbClr val="FF0000"/>
                </a:solidFill>
              </a:rPr>
              <a:t>Does it cause excessive smoothing? </a:t>
            </a:r>
          </a:p>
          <a:p>
            <a:pPr lvl="2">
              <a:buFont typeface="Arial" charset="0"/>
              <a:buChar char="•"/>
              <a:defRPr/>
            </a:pPr>
            <a:r>
              <a:rPr lang="en-US">
                <a:solidFill>
                  <a:srgbClr val="FF0000"/>
                </a:solidFill>
              </a:rPr>
              <a:t>weakening maxima/minima by smearing them out</a:t>
            </a:r>
          </a:p>
          <a:p>
            <a:pPr>
              <a:buFont typeface="Arial" charset="0"/>
              <a:buChar char="•"/>
              <a:defRPr/>
            </a:pPr>
            <a:endParaRPr lang="en-US"/>
          </a:p>
          <a:p>
            <a:pPr>
              <a:buFont typeface="Arial" charset="0"/>
              <a:buChar char="•"/>
              <a:defRPr/>
            </a:pPr>
            <a:r>
              <a:rPr lang="en-US"/>
              <a:t>We want to know if these numerical errors might affect the simulations of weather we care about.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4DFE175-140E-1F4C-B217-BA3082DD0ACA}"/>
              </a:ext>
            </a:extLst>
          </p:cNvPr>
          <p:cNvSpPr>
            <a:spLocks noGrp="1"/>
          </p:cNvSpPr>
          <p:nvPr>
            <p:ph type="ctrTitle"/>
          </p:nvPr>
        </p:nvSpPr>
        <p:spPr/>
        <p:txBody>
          <a:bodyPr/>
          <a:lstStyle/>
          <a:p>
            <a:r>
              <a:rPr lang="en-US" altLang="en-US">
                <a:ea typeface="ＭＳ Ｐゴシック" panose="020B0600070205080204" pitchFamily="34" charset="-128"/>
              </a:rPr>
              <a:t>Lab 8 – physics tendencies</a:t>
            </a:r>
          </a:p>
        </p:txBody>
      </p:sp>
      <p:sp>
        <p:nvSpPr>
          <p:cNvPr id="3" name="Subtitle 2">
            <a:extLst>
              <a:ext uri="{FF2B5EF4-FFF2-40B4-BE49-F238E27FC236}">
                <a16:creationId xmlns:a16="http://schemas.microsoft.com/office/drawing/2014/main" id="{72EA1BEA-A5EA-1C4C-AAD2-6ED361284641}"/>
              </a:ext>
            </a:extLst>
          </p:cNvPr>
          <p:cNvSpPr>
            <a:spLocks noGrp="1"/>
          </p:cNvSpPr>
          <p:nvPr>
            <p:ph type="subTitle" idx="1"/>
          </p:nvPr>
        </p:nvSpPr>
        <p:spPr/>
        <p:txBody>
          <a:bodyPr/>
          <a:lstStyle/>
          <a:p>
            <a:pPr>
              <a:buFont typeface="Arial" charset="0"/>
              <a:buNone/>
              <a:defRPr/>
            </a:pPr>
            <a:r>
              <a:rPr lang="en-US"/>
              <a:t>MSC 407 spring 2012</a:t>
            </a:r>
          </a:p>
          <a:p>
            <a:pPr>
              <a:buFont typeface="Arial" charset="0"/>
              <a:buNone/>
              <a:defRPr/>
            </a:pPr>
            <a:r>
              <a:rPr lang="en-US"/>
              <a:t>Name________________</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B8079F6-76E2-674D-AA72-4C5BF4AF05CA}"/>
              </a:ext>
            </a:extLst>
          </p:cNvPr>
          <p:cNvSpPr>
            <a:spLocks noGrp="1"/>
          </p:cNvSpPr>
          <p:nvPr>
            <p:ph type="title"/>
          </p:nvPr>
        </p:nvSpPr>
        <p:spPr>
          <a:xfrm>
            <a:off x="457200" y="125413"/>
            <a:ext cx="8229600" cy="1143000"/>
          </a:xfrm>
        </p:spPr>
        <p:txBody>
          <a:bodyPr/>
          <a:lstStyle/>
          <a:p>
            <a:r>
              <a:rPr lang="en-US" altLang="en-US" sz="4000">
                <a:ea typeface="ＭＳ Ｐゴシック" panose="020B0600070205080204" pitchFamily="34" charset="-128"/>
              </a:rPr>
              <a:t>The horizontal momentum equations</a:t>
            </a:r>
          </a:p>
        </p:txBody>
      </p:sp>
      <p:sp>
        <p:nvSpPr>
          <p:cNvPr id="20483" name="Content Placeholder 2">
            <a:extLst>
              <a:ext uri="{FF2B5EF4-FFF2-40B4-BE49-F238E27FC236}">
                <a16:creationId xmlns:a16="http://schemas.microsoft.com/office/drawing/2014/main" id="{E3BAA351-F06C-034F-A609-F9B456983D15}"/>
              </a:ext>
            </a:extLst>
          </p:cNvPr>
          <p:cNvSpPr>
            <a:spLocks noGrp="1"/>
          </p:cNvSpPr>
          <p:nvPr>
            <p:ph idx="1"/>
          </p:nvPr>
        </p:nvSpPr>
        <p:spPr>
          <a:xfrm>
            <a:off x="457200" y="1417638"/>
            <a:ext cx="8229600" cy="5184775"/>
          </a:xfrm>
        </p:spPr>
        <p:txBody>
          <a:bodyPr/>
          <a:lstStyle/>
          <a:p>
            <a:r>
              <a:rPr lang="en-US" altLang="en-US">
                <a:ea typeface="ＭＳ Ｐゴシック" panose="020B0600070205080204" pitchFamily="34" charset="-128"/>
              </a:rPr>
              <a:t>The u and v momentum equations in pressure coordinates are: </a:t>
            </a:r>
          </a:p>
          <a:p>
            <a:pPr>
              <a:buFont typeface="Arial" panose="020B0604020202020204" pitchFamily="34" charset="0"/>
              <a:buNone/>
            </a:pPr>
            <a:endParaRPr lang="en-US" altLang="en-US">
              <a:ea typeface="ＭＳ Ｐゴシック" panose="020B0600070205080204" pitchFamily="34" charset="-128"/>
            </a:endParaRPr>
          </a:p>
        </p:txBody>
      </p:sp>
      <p:pic>
        <p:nvPicPr>
          <p:cNvPr id="20484" name="Picture 3" descr="latex-image-1.pdf">
            <a:extLst>
              <a:ext uri="{FF2B5EF4-FFF2-40B4-BE49-F238E27FC236}">
                <a16:creationId xmlns:a16="http://schemas.microsoft.com/office/drawing/2014/main" id="{235B6B60-377B-474E-8995-FA301607AB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046413"/>
            <a:ext cx="3048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latex-image-1.pdf">
            <a:extLst>
              <a:ext uri="{FF2B5EF4-FFF2-40B4-BE49-F238E27FC236}">
                <a16:creationId xmlns:a16="http://schemas.microsoft.com/office/drawing/2014/main" id="{EC50DC83-737F-3B4D-97C4-CE61CF883D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4325938"/>
            <a:ext cx="33909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5">
            <a:extLst>
              <a:ext uri="{FF2B5EF4-FFF2-40B4-BE49-F238E27FC236}">
                <a16:creationId xmlns:a16="http://schemas.microsoft.com/office/drawing/2014/main" id="{7E6682A4-F553-444B-9737-BBEAE728182D}"/>
              </a:ext>
            </a:extLst>
          </p:cNvPr>
          <p:cNvSpPr txBox="1">
            <a:spLocks noChangeArrowheads="1"/>
          </p:cNvSpPr>
          <p:nvPr/>
        </p:nvSpPr>
        <p:spPr bwMode="auto">
          <a:xfrm>
            <a:off x="469900" y="3343275"/>
            <a:ext cx="3051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u momentum equation:</a:t>
            </a:r>
          </a:p>
        </p:txBody>
      </p:sp>
      <p:sp>
        <p:nvSpPr>
          <p:cNvPr id="20487" name="TextBox 6">
            <a:extLst>
              <a:ext uri="{FF2B5EF4-FFF2-40B4-BE49-F238E27FC236}">
                <a16:creationId xmlns:a16="http://schemas.microsoft.com/office/drawing/2014/main" id="{8C695682-21EF-C54F-B8BB-5E1B32CCE5A1}"/>
              </a:ext>
            </a:extLst>
          </p:cNvPr>
          <p:cNvSpPr txBox="1">
            <a:spLocks noChangeArrowheads="1"/>
          </p:cNvSpPr>
          <p:nvPr/>
        </p:nvSpPr>
        <p:spPr bwMode="auto">
          <a:xfrm>
            <a:off x="482600" y="4575175"/>
            <a:ext cx="3051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v momentum equation: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027C-4CC0-864E-82E4-6A0E79E7BB4A}"/>
              </a:ext>
            </a:extLst>
          </p:cNvPr>
          <p:cNvSpPr>
            <a:spLocks noGrp="1"/>
          </p:cNvSpPr>
          <p:nvPr>
            <p:ph type="title"/>
          </p:nvPr>
        </p:nvSpPr>
        <p:spPr/>
        <p:txBody>
          <a:bodyPr>
            <a:normAutofit fontScale="90000"/>
          </a:bodyPr>
          <a:lstStyle/>
          <a:p>
            <a:pPr>
              <a:defRPr/>
            </a:pPr>
            <a:r>
              <a:rPr lang="en-US"/>
              <a:t>Background: Physical processes (tendencies) in numerical models</a:t>
            </a:r>
          </a:p>
        </p:txBody>
      </p:sp>
      <p:sp>
        <p:nvSpPr>
          <p:cNvPr id="3" name="Content Placeholder 2">
            <a:extLst>
              <a:ext uri="{FF2B5EF4-FFF2-40B4-BE49-F238E27FC236}">
                <a16:creationId xmlns:a16="http://schemas.microsoft.com/office/drawing/2014/main" id="{65C132D6-0226-E947-B0EB-4920A3D68BEB}"/>
              </a:ext>
            </a:extLst>
          </p:cNvPr>
          <p:cNvSpPr>
            <a:spLocks noGrp="1"/>
          </p:cNvSpPr>
          <p:nvPr>
            <p:ph idx="1"/>
          </p:nvPr>
        </p:nvSpPr>
        <p:spPr>
          <a:xfrm>
            <a:off x="457200" y="1581150"/>
            <a:ext cx="8229600" cy="4984750"/>
          </a:xfrm>
        </p:spPr>
        <p:txBody>
          <a:bodyPr>
            <a:normAutofit lnSpcReduction="10000"/>
          </a:bodyPr>
          <a:lstStyle/>
          <a:p>
            <a:pPr>
              <a:buFont typeface="Arial" charset="0"/>
              <a:buChar char="•"/>
              <a:defRPr/>
            </a:pPr>
            <a:r>
              <a:rPr lang="en-US"/>
              <a:t>Prognostic equations for u and T have terms on the right ("tendencies") which reflect physical processes (Friction </a:t>
            </a:r>
            <a:r>
              <a:rPr lang="en-US" b="1"/>
              <a:t>F</a:t>
            </a:r>
            <a:r>
              <a:rPr lang="en-US"/>
              <a:t> and Heating Q).</a:t>
            </a:r>
          </a:p>
          <a:p>
            <a:pPr>
              <a:buFont typeface="Arial" charset="0"/>
              <a:buChar char="•"/>
              <a:defRPr/>
            </a:pPr>
            <a:endParaRPr lang="en-US"/>
          </a:p>
          <a:p>
            <a:pPr>
              <a:buFont typeface="Arial" charset="0"/>
              <a:buChar char="•"/>
              <a:defRPr/>
            </a:pPr>
            <a:endParaRPr lang="en-US"/>
          </a:p>
          <a:p>
            <a:pPr>
              <a:buFont typeface="Arial" charset="0"/>
              <a:buChar char="•"/>
              <a:defRPr/>
            </a:pPr>
            <a:endParaRPr lang="en-US"/>
          </a:p>
          <a:p>
            <a:pPr>
              <a:buFont typeface="Arial" charset="0"/>
              <a:buChar char="•"/>
              <a:defRPr/>
            </a:pPr>
            <a:endParaRPr lang="en-US"/>
          </a:p>
          <a:p>
            <a:pPr>
              <a:buFont typeface="Arial" charset="0"/>
              <a:buChar char="•"/>
              <a:defRPr/>
            </a:pPr>
            <a:r>
              <a:rPr lang="en-US"/>
              <a:t>(There are also physical and chemical process tendencies on water vapor mixing ratio, on other chemical concentrations, etc.)  </a:t>
            </a:r>
          </a:p>
        </p:txBody>
      </p:sp>
      <p:pic>
        <p:nvPicPr>
          <p:cNvPr id="66564" name="Picture 6" descr="latex-image-1.pdf">
            <a:extLst>
              <a:ext uri="{FF2B5EF4-FFF2-40B4-BE49-F238E27FC236}">
                <a16:creationId xmlns:a16="http://schemas.microsoft.com/office/drawing/2014/main" id="{5C8C2097-526F-094F-81E3-DD63FE5A28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4022725"/>
            <a:ext cx="424656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latex-image-1.pdf">
            <a:extLst>
              <a:ext uri="{FF2B5EF4-FFF2-40B4-BE49-F238E27FC236}">
                <a16:creationId xmlns:a16="http://schemas.microsoft.com/office/drawing/2014/main" id="{ACE382CD-6AAE-2A48-BF8A-610222B8AF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117850"/>
            <a:ext cx="72278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DCF8A5C-10F3-7A44-99DA-9FC2E05C0DC5}"/>
              </a:ext>
            </a:extLst>
          </p:cNvPr>
          <p:cNvSpPr>
            <a:spLocks noGrp="1"/>
          </p:cNvSpPr>
          <p:nvPr>
            <p:ph type="title"/>
          </p:nvPr>
        </p:nvSpPr>
        <p:spPr>
          <a:xfrm>
            <a:off x="173038" y="274638"/>
            <a:ext cx="8770937" cy="1143000"/>
          </a:xfrm>
        </p:spPr>
        <p:txBody>
          <a:bodyPr/>
          <a:lstStyle/>
          <a:p>
            <a:r>
              <a:rPr lang="en-US" altLang="en-US">
                <a:ea typeface="ＭＳ Ｐゴシック" panose="020B0600070205080204" pitchFamily="34" charset="-128"/>
              </a:rPr>
              <a:t>List of physical tendencies in one model's thermodynamic equation:</a:t>
            </a:r>
          </a:p>
        </p:txBody>
      </p:sp>
      <p:sp>
        <p:nvSpPr>
          <p:cNvPr id="67587" name="Rectangle 3">
            <a:extLst>
              <a:ext uri="{FF2B5EF4-FFF2-40B4-BE49-F238E27FC236}">
                <a16:creationId xmlns:a16="http://schemas.microsoft.com/office/drawing/2014/main" id="{655334B9-E0B9-9B46-B335-43F1F9C5E991}"/>
              </a:ext>
            </a:extLst>
          </p:cNvPr>
          <p:cNvSpPr>
            <a:spLocks noChangeArrowheads="1"/>
          </p:cNvSpPr>
          <p:nvPr/>
        </p:nvSpPr>
        <p:spPr bwMode="auto">
          <a:xfrm>
            <a:off x="593725" y="1074738"/>
            <a:ext cx="8093075"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 </a:t>
            </a:r>
          </a:p>
          <a:p>
            <a:pPr eaLnBrk="1" hangingPunct="1"/>
            <a:r>
              <a:rPr lang="en-US" altLang="en-US" b="1">
                <a:solidFill>
                  <a:srgbClr val="FF0000"/>
                </a:solidFill>
              </a:rPr>
              <a:t>dtdtrad</a:t>
            </a:r>
          </a:p>
          <a:p>
            <a:pPr eaLnBrk="1" hangingPunct="1"/>
            <a:r>
              <a:rPr lang="en-US" altLang="en-US"/>
              <a:t>temperature tendency from radiation </a:t>
            </a:r>
          </a:p>
          <a:p>
            <a:pPr eaLnBrk="1" hangingPunct="1"/>
            <a:r>
              <a:rPr lang="en-US" altLang="en-US"/>
              <a:t>	shortwave (solar), longwave (IR) </a:t>
            </a:r>
          </a:p>
          <a:p>
            <a:pPr eaLnBrk="1" hangingPunct="1"/>
            <a:r>
              <a:rPr lang="en-US" altLang="en-US"/>
              <a:t>	upwelling, downwelling streams of energy flux</a:t>
            </a:r>
          </a:p>
          <a:p>
            <a:pPr eaLnBrk="1" hangingPunct="1"/>
            <a:r>
              <a:rPr lang="en-US" altLang="en-US"/>
              <a:t> </a:t>
            </a:r>
          </a:p>
          <a:p>
            <a:pPr eaLnBrk="1" hangingPunct="1"/>
            <a:r>
              <a:rPr lang="en-US" altLang="en-US" b="1">
                <a:solidFill>
                  <a:srgbClr val="FF0000"/>
                </a:solidFill>
              </a:rPr>
              <a:t>dtdtmst</a:t>
            </a:r>
          </a:p>
          <a:p>
            <a:pPr eaLnBrk="1" hangingPunct="1"/>
            <a:r>
              <a:rPr lang="en-US" altLang="en-US"/>
              <a:t>temperature tendency from moist physics (cond/evap, freez/melt) </a:t>
            </a:r>
          </a:p>
          <a:p>
            <a:pPr eaLnBrk="1" hangingPunct="1"/>
            <a:r>
              <a:rPr lang="en-US" altLang="en-US"/>
              <a:t> </a:t>
            </a:r>
          </a:p>
          <a:p>
            <a:pPr eaLnBrk="1" hangingPunct="1"/>
            <a:r>
              <a:rPr lang="en-US" altLang="en-US" b="1">
                <a:solidFill>
                  <a:srgbClr val="FF0000"/>
                </a:solidFill>
              </a:rPr>
              <a:t>dtdttrb</a:t>
            </a:r>
          </a:p>
          <a:p>
            <a:pPr eaLnBrk="1" hangingPunct="1"/>
            <a:r>
              <a:rPr lang="en-US" altLang="en-US"/>
              <a:t>temperature tendency from turbulence (sensible heat flux from surface, deposited throughout the boundary layer by turbulent flux convergence)</a:t>
            </a:r>
          </a:p>
          <a:p>
            <a:pPr eaLnBrk="1" hangingPunct="1"/>
            <a:r>
              <a:rPr lang="en-US" altLang="en-US"/>
              <a:t> </a:t>
            </a:r>
          </a:p>
          <a:p>
            <a:pPr eaLnBrk="1" hangingPunct="1"/>
            <a:r>
              <a:rPr lang="en-US" altLang="en-US" b="1">
                <a:solidFill>
                  <a:srgbClr val="FF0000"/>
                </a:solidFill>
              </a:rPr>
              <a:t>dtdtfri</a:t>
            </a:r>
          </a:p>
          <a:p>
            <a:pPr eaLnBrk="1" hangingPunct="1"/>
            <a:r>
              <a:rPr lang="en-US" altLang="en-US"/>
              <a:t>temperature tendency from frictional heating </a:t>
            </a:r>
          </a:p>
          <a:p>
            <a:pPr eaLnBrk="1" hangingPunct="1"/>
            <a:r>
              <a:rPr lang="en-US" altLang="en-US"/>
              <a:t>very small, the wind's KE is &lt;&lt; thermodynamic energies</a:t>
            </a:r>
          </a:p>
          <a:p>
            <a:pPr eaLnBrk="1" hangingPunct="1"/>
            <a:endParaRPr lang="en-US" altLang="en-US"/>
          </a:p>
          <a:p>
            <a:pPr eaLnBrk="1" hangingPunct="1"/>
            <a:r>
              <a:rPr lang="en-US" altLang="en-US" b="1">
                <a:solidFill>
                  <a:srgbClr val="FF0000"/>
                </a:solidFill>
              </a:rPr>
              <a:t>dtdtdyn</a:t>
            </a:r>
          </a:p>
          <a:p>
            <a:pPr eaLnBrk="1" hangingPunct="1"/>
            <a:r>
              <a:rPr lang="en-US" altLang="en-US"/>
              <a:t>temperature tendency from dynamics </a:t>
            </a:r>
          </a:p>
          <a:p>
            <a:pPr eaLnBrk="1" hangingPunct="1"/>
            <a:r>
              <a:rPr lang="en-US" altLang="en-US"/>
              <a:t>  large-scale temperature advection and adiabatic warming/cooling with w</a:t>
            </a:r>
          </a:p>
          <a:p>
            <a:pPr eaLnBrk="1" hangingPunct="1"/>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6AAB3CFE-4EA5-2148-ACCF-BE753DB64A02}"/>
              </a:ext>
            </a:extLst>
          </p:cNvPr>
          <p:cNvSpPr>
            <a:spLocks noGrp="1"/>
          </p:cNvSpPr>
          <p:nvPr>
            <p:ph type="ctrTitle"/>
          </p:nvPr>
        </p:nvSpPr>
        <p:spPr/>
        <p:txBody>
          <a:bodyPr/>
          <a:lstStyle/>
          <a:p>
            <a:r>
              <a:rPr lang="en-US" altLang="en-US">
                <a:ea typeface="ＭＳ Ｐゴシック" panose="020B0600070205080204" pitchFamily="34" charset="-128"/>
              </a:rPr>
              <a:t>Assimilation Key Points</a:t>
            </a:r>
          </a:p>
        </p:txBody>
      </p:sp>
      <p:sp>
        <p:nvSpPr>
          <p:cNvPr id="68611" name="Subtitle 2">
            <a:extLst>
              <a:ext uri="{FF2B5EF4-FFF2-40B4-BE49-F238E27FC236}">
                <a16:creationId xmlns:a16="http://schemas.microsoft.com/office/drawing/2014/main" id="{0D551CAC-8103-F34A-913F-010957C50183}"/>
              </a:ext>
            </a:extLst>
          </p:cNvPr>
          <p:cNvSpPr>
            <a:spLocks noGrp="1"/>
          </p:cNvSpPr>
          <p:nvPr>
            <p:ph type="subTitle" idx="1"/>
          </p:nvPr>
        </p:nvSpPr>
        <p:spPr/>
        <p:txBody>
          <a:bodyPr/>
          <a:lstStyle/>
          <a:p>
            <a:r>
              <a:rPr lang="en-US" altLang="en-US">
                <a:solidFill>
                  <a:srgbClr val="898989"/>
                </a:solidFill>
                <a:ea typeface="ＭＳ Ｐゴシック" panose="020B0600070205080204" pitchFamily="34" charset="-128"/>
              </a:rPr>
              <a:t>MSC 407 Final Exam Review</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D2871B0C-1AB6-8344-92EB-E132815817EA}"/>
              </a:ext>
            </a:extLst>
          </p:cNvPr>
          <p:cNvSpPr>
            <a:spLocks noGrp="1"/>
          </p:cNvSpPr>
          <p:nvPr>
            <p:ph type="title"/>
          </p:nvPr>
        </p:nvSpPr>
        <p:spPr/>
        <p:txBody>
          <a:bodyPr/>
          <a:lstStyle/>
          <a:p>
            <a:r>
              <a:rPr lang="en-US" altLang="en-US">
                <a:ea typeface="ＭＳ Ｐゴシック" panose="020B0600070205080204" pitchFamily="34" charset="-128"/>
              </a:rPr>
              <a:t>Fundamental DA assumption</a:t>
            </a:r>
          </a:p>
        </p:txBody>
      </p:sp>
      <p:sp>
        <p:nvSpPr>
          <p:cNvPr id="69635" name="Content Placeholder 2">
            <a:extLst>
              <a:ext uri="{FF2B5EF4-FFF2-40B4-BE49-F238E27FC236}">
                <a16:creationId xmlns:a16="http://schemas.microsoft.com/office/drawing/2014/main" id="{01B065A6-C885-1441-A15A-CA64E0513C73}"/>
              </a:ext>
            </a:extLst>
          </p:cNvPr>
          <p:cNvSpPr>
            <a:spLocks noGrp="1"/>
          </p:cNvSpPr>
          <p:nvPr>
            <p:ph idx="1"/>
          </p:nvPr>
        </p:nvSpPr>
        <p:spPr/>
        <p:txBody>
          <a:bodyPr/>
          <a:lstStyle/>
          <a:p>
            <a:r>
              <a:rPr lang="en-US" altLang="en-US">
                <a:ea typeface="ＭＳ Ｐゴシック" panose="020B0600070205080204" pitchFamily="34" charset="-128"/>
              </a:rPr>
              <a:t>The fundamental assumption of data assimilation in NWP models is that the model’s short range forecast is reasonably accurate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3F8DD082-BBDE-784F-9B13-82A6CDA4FD99}"/>
              </a:ext>
            </a:extLst>
          </p:cNvPr>
          <p:cNvSpPr>
            <a:spLocks noGrp="1"/>
          </p:cNvSpPr>
          <p:nvPr>
            <p:ph type="title"/>
          </p:nvPr>
        </p:nvSpPr>
        <p:spPr/>
        <p:txBody>
          <a:bodyPr/>
          <a:lstStyle/>
          <a:p>
            <a:r>
              <a:rPr lang="en-US" altLang="en-US" sz="3200">
                <a:ea typeface="ＭＳ Ｐゴシック" panose="020B0600070205080204" pitchFamily="34" charset="-128"/>
              </a:rPr>
              <a:t>Why use a model forecast to create the initial conditions for the next forecast?</a:t>
            </a:r>
          </a:p>
        </p:txBody>
      </p:sp>
      <p:sp>
        <p:nvSpPr>
          <p:cNvPr id="70659" name="Content Placeholder 2">
            <a:extLst>
              <a:ext uri="{FF2B5EF4-FFF2-40B4-BE49-F238E27FC236}">
                <a16:creationId xmlns:a16="http://schemas.microsoft.com/office/drawing/2014/main" id="{DB6CA1B1-4842-0B4D-BE04-762A3701FE57}"/>
              </a:ext>
            </a:extLst>
          </p:cNvPr>
          <p:cNvSpPr>
            <a:spLocks noGrp="1"/>
          </p:cNvSpPr>
          <p:nvPr>
            <p:ph idx="1"/>
          </p:nvPr>
        </p:nvSpPr>
        <p:spPr>
          <a:xfrm>
            <a:off x="152400" y="1600200"/>
            <a:ext cx="8839200" cy="5181600"/>
          </a:xfrm>
        </p:spPr>
        <p:txBody>
          <a:bodyPr/>
          <a:lstStyle/>
          <a:p>
            <a:pPr>
              <a:lnSpc>
                <a:spcPct val="80000"/>
              </a:lnSpc>
            </a:pPr>
            <a:r>
              <a:rPr lang="en-US" altLang="en-US" sz="2500">
                <a:ea typeface="ＭＳ Ｐゴシック" panose="020B0600070205080204" pitchFamily="34" charset="-128"/>
              </a:rPr>
              <a:t>a short-range forecast is assumed to make a good background for the analysis since it came from a good model;</a:t>
            </a:r>
          </a:p>
          <a:p>
            <a:pPr>
              <a:lnSpc>
                <a:spcPct val="80000"/>
              </a:lnSpc>
            </a:pPr>
            <a:r>
              <a:rPr lang="en-US" altLang="en-US" sz="2500">
                <a:ea typeface="ＭＳ Ｐゴシック" panose="020B0600070205080204" pitchFamily="34" charset="-128"/>
              </a:rPr>
              <a:t>it retains information from older observations;</a:t>
            </a:r>
          </a:p>
          <a:p>
            <a:pPr>
              <a:lnSpc>
                <a:spcPct val="80000"/>
              </a:lnSpc>
            </a:pPr>
            <a:r>
              <a:rPr lang="en-US" altLang="en-US" sz="2500">
                <a:ea typeface="ＭＳ Ｐゴシック" panose="020B0600070205080204" pitchFamily="34" charset="-128"/>
              </a:rPr>
              <a:t>it allows the analysis to combine observations of different parameters, sources, and quality by providing a comparison point for quality control and weighting of those observations;</a:t>
            </a:r>
          </a:p>
          <a:p>
            <a:pPr>
              <a:lnSpc>
                <a:spcPct val="80000"/>
              </a:lnSpc>
            </a:pPr>
            <a:r>
              <a:rPr lang="en-US" altLang="en-US" sz="2500">
                <a:ea typeface="ＭＳ Ｐゴシック" panose="020B0600070205080204" pitchFamily="34" charset="-128"/>
              </a:rPr>
              <a:t>it can provide information that would otherwise be unavailable between observations, based in part on the inclusion and movement of information from previous observations;</a:t>
            </a:r>
          </a:p>
          <a:p>
            <a:pPr>
              <a:lnSpc>
                <a:spcPct val="80000"/>
              </a:lnSpc>
            </a:pPr>
            <a:r>
              <a:rPr lang="en-US" altLang="en-US" sz="2500">
                <a:ea typeface="ＭＳ Ｐゴシック" panose="020B0600070205080204" pitchFamily="34" charset="-128"/>
              </a:rPr>
              <a:t>the forecast model fields contain dynamical and physical consistencies;</a:t>
            </a:r>
          </a:p>
          <a:p>
            <a:pPr>
              <a:lnSpc>
                <a:spcPct val="80000"/>
              </a:lnSpc>
            </a:pPr>
            <a:r>
              <a:rPr lang="en-US" altLang="en-US" sz="2500">
                <a:ea typeface="ＭＳ Ｐゴシック" panose="020B0600070205080204" pitchFamily="34" charset="-128"/>
              </a:rPr>
              <a:t>the forecast model fields contain numerical consistencies required for the model to make the next good forecast.</a:t>
            </a:r>
          </a:p>
          <a:p>
            <a:pPr>
              <a:lnSpc>
                <a:spcPct val="80000"/>
              </a:lnSpc>
            </a:pPr>
            <a:endParaRPr lang="en-US" altLang="en-US" sz="2500">
              <a:ea typeface="ＭＳ Ｐゴシック" panose="020B0600070205080204"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2218-BAFB-464B-8A99-D717658FD103}"/>
              </a:ext>
            </a:extLst>
          </p:cNvPr>
          <p:cNvSpPr>
            <a:spLocks noGrp="1"/>
          </p:cNvSpPr>
          <p:nvPr>
            <p:ph type="title"/>
          </p:nvPr>
        </p:nvSpPr>
        <p:spPr/>
        <p:txBody>
          <a:bodyPr>
            <a:normAutofit fontScale="90000"/>
          </a:bodyPr>
          <a:lstStyle/>
          <a:p>
            <a:pPr>
              <a:defRPr/>
            </a:pPr>
            <a:r>
              <a:rPr lang="en-US" sz="4000"/>
              <a:t>When should a forecaster trust a NWP model less?  Why?</a:t>
            </a:r>
          </a:p>
        </p:txBody>
      </p:sp>
      <p:sp>
        <p:nvSpPr>
          <p:cNvPr id="71683" name="Content Placeholder 2">
            <a:extLst>
              <a:ext uri="{FF2B5EF4-FFF2-40B4-BE49-F238E27FC236}">
                <a16:creationId xmlns:a16="http://schemas.microsoft.com/office/drawing/2014/main" id="{6118CC58-9F2A-B747-90BE-6FC2781B87BC}"/>
              </a:ext>
            </a:extLst>
          </p:cNvPr>
          <p:cNvSpPr>
            <a:spLocks noGrp="1"/>
          </p:cNvSpPr>
          <p:nvPr>
            <p:ph idx="1"/>
          </p:nvPr>
        </p:nvSpPr>
        <p:spPr/>
        <p:txBody>
          <a:bodyPr/>
          <a:lstStyle/>
          <a:p>
            <a:pPr>
              <a:lnSpc>
                <a:spcPct val="90000"/>
              </a:lnSpc>
            </a:pPr>
            <a:r>
              <a:rPr lang="en-US" altLang="en-US" sz="2700">
                <a:ea typeface="ＭＳ Ｐゴシック" panose="020B0600070205080204" pitchFamily="34" charset="-128"/>
              </a:rPr>
              <a:t>Observed weather features too small for the model to properly resolve are left out of the analysis.</a:t>
            </a:r>
          </a:p>
          <a:p>
            <a:pPr>
              <a:lnSpc>
                <a:spcPct val="90000"/>
              </a:lnSpc>
            </a:pPr>
            <a:r>
              <a:rPr lang="en-US" altLang="en-US" sz="2700">
                <a:ea typeface="ＭＳ Ｐゴシック" panose="020B0600070205080204" pitchFamily="34" charset="-128"/>
              </a:rPr>
              <a:t>The system works best for the most common situations, but extreme or rapidly changing situations may not be handled well in the analysis.</a:t>
            </a:r>
          </a:p>
          <a:p>
            <a:pPr lvl="1">
              <a:lnSpc>
                <a:spcPct val="90000"/>
              </a:lnSpc>
            </a:pPr>
            <a:r>
              <a:rPr lang="en-US" altLang="en-US" sz="2400">
                <a:ea typeface="ＭＳ Ｐゴシック" panose="020B0600070205080204" pitchFamily="34" charset="-128"/>
              </a:rPr>
              <a:t>Because these are precisely the situations in which the model initial conditions are likely to be poor and the forecast unreliable…</a:t>
            </a:r>
            <a:br>
              <a:rPr lang="en-US" altLang="en-US" sz="2400">
                <a:ea typeface="ＭＳ Ｐゴシック" panose="020B0600070205080204" pitchFamily="34" charset="-128"/>
              </a:rPr>
            </a:br>
            <a:endParaRPr lang="en-US" altLang="en-US" sz="2400">
              <a:ea typeface="ＭＳ Ｐゴシック" panose="020B0600070205080204" pitchFamily="34" charset="-128"/>
            </a:endParaRPr>
          </a:p>
          <a:p>
            <a:pPr lvl="1">
              <a:lnSpc>
                <a:spcPct val="90000"/>
              </a:lnSpc>
            </a:pPr>
            <a:r>
              <a:rPr lang="en-US" altLang="en-US" sz="2400" b="1">
                <a:ea typeface="ＭＳ Ｐゴシック" panose="020B0600070205080204" pitchFamily="34" charset="-128"/>
              </a:rPr>
              <a:t>the forecaster's challenge is to recognize potentially extreme or rapidly evolving weather events and place less emphasis on NWP guidance in developing a forecast.</a:t>
            </a:r>
          </a:p>
          <a:p>
            <a:pPr>
              <a:lnSpc>
                <a:spcPct val="90000"/>
              </a:lnSpc>
            </a:pPr>
            <a:endParaRPr lang="en-US" altLang="en-US" sz="2700">
              <a:ea typeface="ＭＳ Ｐゴシック"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E218D368-318B-8B44-8426-CB466A7E779B}"/>
              </a:ext>
            </a:extLst>
          </p:cNvPr>
          <p:cNvSpPr>
            <a:spLocks noGrp="1"/>
          </p:cNvSpPr>
          <p:nvPr>
            <p:ph type="title"/>
          </p:nvPr>
        </p:nvSpPr>
        <p:spPr/>
        <p:txBody>
          <a:bodyPr/>
          <a:lstStyle/>
          <a:p>
            <a:r>
              <a:rPr lang="en-US" altLang="en-US" sz="4000">
                <a:ea typeface="ＭＳ Ｐゴシック" panose="020B0600070205080204" pitchFamily="34" charset="-128"/>
              </a:rPr>
              <a:t>Sources of Error in Data Assimilation</a:t>
            </a:r>
          </a:p>
        </p:txBody>
      </p:sp>
      <p:sp>
        <p:nvSpPr>
          <p:cNvPr id="72707" name="Content Placeholder 2">
            <a:extLst>
              <a:ext uri="{FF2B5EF4-FFF2-40B4-BE49-F238E27FC236}">
                <a16:creationId xmlns:a16="http://schemas.microsoft.com/office/drawing/2014/main" id="{E4732EAA-029E-9449-A7D8-B59273CF9E4C}"/>
              </a:ext>
            </a:extLst>
          </p:cNvPr>
          <p:cNvSpPr>
            <a:spLocks noGrp="1"/>
          </p:cNvSpPr>
          <p:nvPr>
            <p:ph idx="1"/>
          </p:nvPr>
        </p:nvSpPr>
        <p:spPr/>
        <p:txBody>
          <a:bodyPr/>
          <a:lstStyle/>
          <a:p>
            <a:r>
              <a:rPr lang="en-US" altLang="en-US">
                <a:ea typeface="ＭＳ Ｐゴシック" panose="020B0600070205080204" pitchFamily="34" charset="-128"/>
              </a:rPr>
              <a:t>Data voids in an observing network can cause a model analysis to miss important unpredicted small-scale features.</a:t>
            </a:r>
          </a:p>
          <a:p>
            <a:r>
              <a:rPr lang="en-US" altLang="en-US">
                <a:ea typeface="ＭＳ Ｐゴシック" panose="020B0600070205080204" pitchFamily="34" charset="-128"/>
              </a:rPr>
              <a:t>Data voids in an observing network can cause a model analysis to retain incorrectly predicted small-scale features.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94D3E2CF-EB7C-D34D-B1E0-AC07A9D63BA5}"/>
              </a:ext>
            </a:extLst>
          </p:cNvPr>
          <p:cNvSpPr>
            <a:spLocks noGrp="1"/>
          </p:cNvSpPr>
          <p:nvPr>
            <p:ph type="title"/>
          </p:nvPr>
        </p:nvSpPr>
        <p:spPr/>
        <p:txBody>
          <a:bodyPr/>
          <a:lstStyle/>
          <a:p>
            <a:r>
              <a:rPr lang="en-US" altLang="en-US">
                <a:ea typeface="ＭＳ Ｐゴシック" panose="020B0600070205080204" pitchFamily="34" charset="-128"/>
              </a:rPr>
              <a:t>Correctly applying observations</a:t>
            </a:r>
          </a:p>
        </p:txBody>
      </p:sp>
      <p:sp>
        <p:nvSpPr>
          <p:cNvPr id="73731" name="Content Placeholder 2">
            <a:extLst>
              <a:ext uri="{FF2B5EF4-FFF2-40B4-BE49-F238E27FC236}">
                <a16:creationId xmlns:a16="http://schemas.microsoft.com/office/drawing/2014/main" id="{C62D50A5-0386-8747-B603-274543F28ED9}"/>
              </a:ext>
            </a:extLst>
          </p:cNvPr>
          <p:cNvSpPr>
            <a:spLocks noGrp="1"/>
          </p:cNvSpPr>
          <p:nvPr>
            <p:ph idx="1"/>
          </p:nvPr>
        </p:nvSpPr>
        <p:spPr/>
        <p:txBody>
          <a:bodyPr/>
          <a:lstStyle/>
          <a:p>
            <a:r>
              <a:rPr lang="en-US" altLang="en-US">
                <a:ea typeface="ＭＳ Ｐゴシック" panose="020B0600070205080204" pitchFamily="34" charset="-128"/>
              </a:rPr>
              <a:t>A model may produce a better forecast if its analysis does not fit an accurate observation too closely because…</a:t>
            </a:r>
            <a:br>
              <a:rPr lang="en-US" altLang="en-US">
                <a:ea typeface="ＭＳ Ｐゴシック" panose="020B0600070205080204" pitchFamily="34" charset="-128"/>
              </a:rPr>
            </a:br>
            <a:r>
              <a:rPr lang="en-US" altLang="en-US">
                <a:ea typeface="ＭＳ Ｐゴシック" panose="020B0600070205080204" pitchFamily="34" charset="-128"/>
              </a:rPr>
              <a:t>1) a good model forecast requires an initial condition nearly in balance with the model's imperfect dynamics and physics.</a:t>
            </a:r>
            <a:br>
              <a:rPr lang="en-US" altLang="en-US">
                <a:ea typeface="ＭＳ Ｐゴシック" panose="020B0600070205080204" pitchFamily="34" charset="-128"/>
              </a:rPr>
            </a:br>
            <a:r>
              <a:rPr lang="en-US" altLang="en-US">
                <a:ea typeface="ＭＳ Ｐゴシック" panose="020B0600070205080204" pitchFamily="34" charset="-128"/>
              </a:rPr>
              <a:t>2) the observation may represent features smaller than the model can resolve.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12">
            <a:extLst>
              <a:ext uri="{FF2B5EF4-FFF2-40B4-BE49-F238E27FC236}">
                <a16:creationId xmlns:a16="http://schemas.microsoft.com/office/drawing/2014/main" id="{AD60DE98-0FC8-4149-B49A-0737EED3DC78}"/>
              </a:ext>
            </a:extLst>
          </p:cNvPr>
          <p:cNvSpPr>
            <a:spLocks noGrp="1"/>
          </p:cNvSpPr>
          <p:nvPr>
            <p:ph type="ftr" sz="quarter" idx="11"/>
          </p:nvPr>
        </p:nvSpPr>
        <p:spPr>
          <a:xfrm>
            <a:off x="457200" y="6356350"/>
            <a:ext cx="2133600" cy="365125"/>
          </a:xfrm>
        </p:spPr>
        <p:txBody>
          <a:bodyPr/>
          <a:lstStyle/>
          <a:p>
            <a:pPr algn="l">
              <a:defRPr/>
            </a:pPr>
            <a:r>
              <a:rPr lang="en-US"/>
              <a:t>Cornell University March 2012</a:t>
            </a:r>
          </a:p>
        </p:txBody>
      </p:sp>
      <p:sp>
        <p:nvSpPr>
          <p:cNvPr id="74755" name="Rectangle 2">
            <a:extLst>
              <a:ext uri="{FF2B5EF4-FFF2-40B4-BE49-F238E27FC236}">
                <a16:creationId xmlns:a16="http://schemas.microsoft.com/office/drawing/2014/main" id="{A45122C2-1A69-A946-B976-9FA59E02C466}"/>
              </a:ext>
            </a:extLst>
          </p:cNvPr>
          <p:cNvSpPr txBox="1">
            <a:spLocks noChangeArrowheads="1"/>
          </p:cNvSpPr>
          <p:nvPr/>
        </p:nvSpPr>
        <p:spPr bwMode="auto">
          <a:xfrm>
            <a:off x="457200" y="762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t>An Introduction to Ensemble Data Assimilation</a:t>
            </a:r>
          </a:p>
        </p:txBody>
      </p:sp>
      <p:sp>
        <p:nvSpPr>
          <p:cNvPr id="74756" name="Rectangle 3">
            <a:extLst>
              <a:ext uri="{FF2B5EF4-FFF2-40B4-BE49-F238E27FC236}">
                <a16:creationId xmlns:a16="http://schemas.microsoft.com/office/drawing/2014/main" id="{997CC2FD-16D6-4747-AE53-298208B2678A}"/>
              </a:ext>
            </a:extLst>
          </p:cNvPr>
          <p:cNvSpPr txBox="1">
            <a:spLocks noChangeArrowheads="1"/>
          </p:cNvSpPr>
          <p:nvPr/>
        </p:nvSpPr>
        <p:spPr bwMode="auto">
          <a:xfrm>
            <a:off x="228600" y="41148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US" altLang="en-US" sz="2200"/>
              <a:t>Jeffrey Anderson, Nancy Collins, Tim Hoar, </a:t>
            </a:r>
          </a:p>
          <a:p>
            <a:pPr algn="ctr" eaLnBrk="1" hangingPunct="1">
              <a:spcBef>
                <a:spcPct val="20000"/>
              </a:spcBef>
            </a:pPr>
            <a:r>
              <a:rPr lang="en-US" altLang="en-US" sz="2200"/>
              <a:t>Hui Liu, Glen Romine, Kevin Raeder</a:t>
            </a:r>
          </a:p>
          <a:p>
            <a:pPr algn="ctr" eaLnBrk="1" hangingPunct="1">
              <a:spcBef>
                <a:spcPct val="20000"/>
              </a:spcBef>
            </a:pPr>
            <a:r>
              <a:rPr lang="en-US" altLang="en-US" sz="2200"/>
              <a:t>NCAR Institute for Math Applied to Geophysics</a:t>
            </a:r>
          </a:p>
        </p:txBody>
      </p:sp>
      <p:pic>
        <p:nvPicPr>
          <p:cNvPr id="74757" name="Picture 4" descr="Dartboard7">
            <a:extLst>
              <a:ext uri="{FF2B5EF4-FFF2-40B4-BE49-F238E27FC236}">
                <a16:creationId xmlns:a16="http://schemas.microsoft.com/office/drawing/2014/main" id="{1A8F825C-EED9-E44E-8EC6-91520D66D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3881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43E403D-100A-EF44-ABC2-8E47F8E0218E}"/>
              </a:ext>
            </a:extLst>
          </p:cNvPr>
          <p:cNvSpPr>
            <a:spLocks noGrp="1" noChangeArrowheads="1"/>
          </p:cNvSpPr>
          <p:nvPr>
            <p:ph type="body" idx="1"/>
          </p:nvPr>
        </p:nvSpPr>
        <p:spPr>
          <a:xfrm>
            <a:off x="5105400" y="3810000"/>
            <a:ext cx="3657600" cy="990600"/>
          </a:xfrm>
        </p:spPr>
        <p:txBody>
          <a:bodyPr/>
          <a:lstStyle/>
          <a:p>
            <a:pPr algn="r" eaLnBrk="1" hangingPunct="1"/>
            <a:r>
              <a:rPr lang="en-US" altLang="en-US" sz="2200">
                <a:ea typeface="ＭＳ Ｐゴシック" panose="020B0600070205080204" pitchFamily="34" charset="-128"/>
              </a:rPr>
              <a:t>… to produce an analysis.</a:t>
            </a:r>
          </a:p>
        </p:txBody>
      </p:sp>
      <p:sp>
        <p:nvSpPr>
          <p:cNvPr id="75779" name="Rectangle 3">
            <a:extLst>
              <a:ext uri="{FF2B5EF4-FFF2-40B4-BE49-F238E27FC236}">
                <a16:creationId xmlns:a16="http://schemas.microsoft.com/office/drawing/2014/main" id="{B9E357A9-E393-7B42-A7CB-2EDC867D7235}"/>
              </a:ext>
            </a:extLst>
          </p:cNvPr>
          <p:cNvSpPr>
            <a:spLocks noGrp="1" noChangeArrowheads="1"/>
          </p:cNvSpPr>
          <p:nvPr>
            <p:ph type="title"/>
          </p:nvPr>
        </p:nvSpPr>
        <p:spPr>
          <a:xfrm>
            <a:off x="457200" y="0"/>
            <a:ext cx="8229600" cy="1143000"/>
          </a:xfrm>
        </p:spPr>
        <p:txBody>
          <a:bodyPr/>
          <a:lstStyle/>
          <a:p>
            <a:pPr eaLnBrk="1" hangingPunct="1"/>
            <a:r>
              <a:rPr lang="en-US" altLang="en-US" sz="3000">
                <a:ea typeface="ＭＳ Ｐゴシック" panose="020B0600070205080204" pitchFamily="34" charset="-128"/>
              </a:rPr>
              <a:t>What is Data Assimilation?</a:t>
            </a:r>
            <a:endParaRPr lang="en-US" altLang="en-US">
              <a:ea typeface="ＭＳ Ｐゴシック" panose="020B0600070205080204" pitchFamily="34" charset="-128"/>
            </a:endParaRPr>
          </a:p>
        </p:txBody>
      </p:sp>
      <p:pic>
        <p:nvPicPr>
          <p:cNvPr id="75780" name="Picture 4" descr="computer">
            <a:extLst>
              <a:ext uri="{FF2B5EF4-FFF2-40B4-BE49-F238E27FC236}">
                <a16:creationId xmlns:a16="http://schemas.microsoft.com/office/drawing/2014/main" id="{7F223C18-EFD9-B743-8E8D-6B336049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294005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descr="thermometer">
            <a:extLst>
              <a:ext uri="{FF2B5EF4-FFF2-40B4-BE49-F238E27FC236}">
                <a16:creationId xmlns:a16="http://schemas.microsoft.com/office/drawing/2014/main" id="{EC40E477-CDA8-1546-91AF-86E23ECE0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28800"/>
            <a:ext cx="55086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9">
            <a:extLst>
              <a:ext uri="{FF2B5EF4-FFF2-40B4-BE49-F238E27FC236}">
                <a16:creationId xmlns:a16="http://schemas.microsoft.com/office/drawing/2014/main" id="{C89EB120-CDA7-FE47-90A5-672EDDB16BC7}"/>
              </a:ext>
            </a:extLst>
          </p:cNvPr>
          <p:cNvSpPr txBox="1">
            <a:spLocks noChangeArrowheads="1"/>
          </p:cNvSpPr>
          <p:nvPr/>
        </p:nvSpPr>
        <p:spPr bwMode="auto">
          <a:xfrm>
            <a:off x="1371600" y="2209800"/>
            <a:ext cx="450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a:t>+</a:t>
            </a:r>
            <a:endParaRPr lang="en-US" altLang="en-US"/>
          </a:p>
        </p:txBody>
      </p:sp>
      <p:pic>
        <p:nvPicPr>
          <p:cNvPr id="75783" name="Picture 12" descr="DARTspaghettiSquare">
            <a:extLst>
              <a:ext uri="{FF2B5EF4-FFF2-40B4-BE49-F238E27FC236}">
                <a16:creationId xmlns:a16="http://schemas.microsoft.com/office/drawing/2014/main" id="{09480CE3-C5D5-6F4E-8CC6-05E18B2E8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676400"/>
            <a:ext cx="32766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Rectangle 6">
            <a:extLst>
              <a:ext uri="{FF2B5EF4-FFF2-40B4-BE49-F238E27FC236}">
                <a16:creationId xmlns:a16="http://schemas.microsoft.com/office/drawing/2014/main" id="{54D226FF-3FC1-F84C-B3C0-9DCB3FBBE0E7}"/>
              </a:ext>
            </a:extLst>
          </p:cNvPr>
          <p:cNvSpPr>
            <a:spLocks noChangeArrowheads="1"/>
          </p:cNvSpPr>
          <p:nvPr/>
        </p:nvSpPr>
        <p:spPr bwMode="auto">
          <a:xfrm>
            <a:off x="1333500" y="914400"/>
            <a:ext cx="6477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US" altLang="en-US" sz="2200"/>
              <a:t>Observations combined with a Model forecast…</a:t>
            </a:r>
          </a:p>
          <a:p>
            <a:pPr eaLnBrk="1" hangingPunct="1">
              <a:spcBef>
                <a:spcPct val="20000"/>
              </a:spcBef>
            </a:pPr>
            <a:endParaRPr lang="en-US" altLang="en-US"/>
          </a:p>
        </p:txBody>
      </p:sp>
      <p:sp>
        <p:nvSpPr>
          <p:cNvPr id="75785" name="Text Box 9">
            <a:extLst>
              <a:ext uri="{FF2B5EF4-FFF2-40B4-BE49-F238E27FC236}">
                <a16:creationId xmlns:a16="http://schemas.microsoft.com/office/drawing/2014/main" id="{3A57D7AA-39C7-0A41-AA79-6BA0EA8FAAE7}"/>
              </a:ext>
            </a:extLst>
          </p:cNvPr>
          <p:cNvSpPr txBox="1">
            <a:spLocks noChangeArrowheads="1"/>
          </p:cNvSpPr>
          <p:nvPr/>
        </p:nvSpPr>
        <p:spPr bwMode="auto">
          <a:xfrm>
            <a:off x="4724400" y="2209800"/>
            <a:ext cx="454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a:t>=</a:t>
            </a:r>
            <a:endParaRPr lang="en-US" altLang="en-US"/>
          </a:p>
        </p:txBody>
      </p:sp>
      <p:sp>
        <p:nvSpPr>
          <p:cNvPr id="75786" name="TextBox 2">
            <a:extLst>
              <a:ext uri="{FF2B5EF4-FFF2-40B4-BE49-F238E27FC236}">
                <a16:creationId xmlns:a16="http://schemas.microsoft.com/office/drawing/2014/main" id="{B47D1600-97BE-2F4E-9558-2130221FDEDC}"/>
              </a:ext>
            </a:extLst>
          </p:cNvPr>
          <p:cNvSpPr txBox="1">
            <a:spLocks noChangeArrowheads="1"/>
          </p:cNvSpPr>
          <p:nvPr/>
        </p:nvSpPr>
        <p:spPr bwMode="auto">
          <a:xfrm>
            <a:off x="228600" y="4495800"/>
            <a:ext cx="86106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Overview article of DART:</a:t>
            </a:r>
          </a:p>
          <a:p>
            <a:pPr eaLnBrk="1" hangingPunct="1"/>
            <a:endParaRPr lang="en-US" altLang="en-US" sz="800"/>
          </a:p>
          <a:p>
            <a:pPr eaLnBrk="1" hangingPunct="1"/>
            <a:r>
              <a:rPr lang="en-US" altLang="en-US"/>
              <a:t>Anderson, Jeffrey, T. Hoar, K. Raeder, H. Liu, N. Collins, R. Torn, A. Arellano, 2009: The Data Assimilation Research Testbed: A Community Facility.</a:t>
            </a:r>
          </a:p>
          <a:p>
            <a:pPr eaLnBrk="1" hangingPunct="1"/>
            <a:r>
              <a:rPr lang="en-US" altLang="en-US" i="1"/>
              <a:t>Bull. Amer. Meteor. Soc.</a:t>
            </a:r>
            <a:r>
              <a:rPr lang="en-US" altLang="en-US"/>
              <a:t>, </a:t>
            </a:r>
            <a:r>
              <a:rPr lang="en-US" altLang="en-US" b="1"/>
              <a:t>90</a:t>
            </a:r>
            <a:r>
              <a:rPr lang="en-US" altLang="en-US"/>
              <a:t>, 1283–1296. </a:t>
            </a:r>
            <a:r>
              <a:rPr lang="en-US" altLang="en-US">
                <a:hlinkClick r:id="rId6"/>
              </a:rPr>
              <a:t>d</a:t>
            </a:r>
            <a:r>
              <a:rPr lang="fr-FR" altLang="en-US">
                <a:hlinkClick r:id="rId6"/>
              </a:rPr>
              <a:t>oi:10.1175/2009BAMS2618.1</a:t>
            </a:r>
            <a:endParaRPr lang="en-US" altLang="en-US"/>
          </a:p>
        </p:txBody>
      </p:sp>
      <p:sp>
        <p:nvSpPr>
          <p:cNvPr id="75787" name="Slide Number Placeholder 5">
            <a:extLst>
              <a:ext uri="{FF2B5EF4-FFF2-40B4-BE49-F238E27FC236}">
                <a16:creationId xmlns:a16="http://schemas.microsoft.com/office/drawing/2014/main" id="{D6EBFDCD-F8D6-364C-802D-C5645CE5AD24}"/>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B0E65A8A-F05A-9647-B927-5E83F29895C0}" type="slidenum">
              <a:rPr lang="en-US" altLang="en-US" sz="1200">
                <a:solidFill>
                  <a:srgbClr val="898989"/>
                </a:solidFill>
              </a:rPr>
              <a:pPr algn="ctr" eaLnBrk="1" hangingPunct="1"/>
              <a:t>59</a:t>
            </a:fld>
            <a:endParaRPr lang="en-US"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5102563-0595-B94A-88D8-5C4F3D90AB8F}"/>
              </a:ext>
            </a:extLst>
          </p:cNvPr>
          <p:cNvSpPr>
            <a:spLocks noGrp="1"/>
          </p:cNvSpPr>
          <p:nvPr>
            <p:ph type="title"/>
          </p:nvPr>
        </p:nvSpPr>
        <p:spPr>
          <a:xfrm>
            <a:off x="457200" y="0"/>
            <a:ext cx="8229600" cy="892175"/>
          </a:xfrm>
        </p:spPr>
        <p:txBody>
          <a:bodyPr/>
          <a:lstStyle/>
          <a:p>
            <a:r>
              <a:rPr lang="en-US" altLang="en-US">
                <a:ea typeface="ＭＳ Ｐゴシック" panose="020B0600070205080204" pitchFamily="34" charset="-128"/>
              </a:rPr>
              <a:t>Geostrophic wind</a:t>
            </a:r>
          </a:p>
        </p:txBody>
      </p:sp>
      <p:sp>
        <p:nvSpPr>
          <p:cNvPr id="21507" name="Content Placeholder 2">
            <a:extLst>
              <a:ext uri="{FF2B5EF4-FFF2-40B4-BE49-F238E27FC236}">
                <a16:creationId xmlns:a16="http://schemas.microsoft.com/office/drawing/2014/main" id="{4704DFCA-2B65-1941-AC60-AA7A835ED974}"/>
              </a:ext>
            </a:extLst>
          </p:cNvPr>
          <p:cNvSpPr>
            <a:spLocks noGrp="1"/>
          </p:cNvSpPr>
          <p:nvPr>
            <p:ph idx="1"/>
          </p:nvPr>
        </p:nvSpPr>
        <p:spPr>
          <a:xfrm>
            <a:off x="457200" y="892175"/>
            <a:ext cx="8229600" cy="5965825"/>
          </a:xfrm>
        </p:spPr>
        <p:txBody>
          <a:bodyPr/>
          <a:lstStyle/>
          <a:p>
            <a:pPr>
              <a:lnSpc>
                <a:spcPct val="90000"/>
              </a:lnSpc>
            </a:pPr>
            <a:r>
              <a:rPr lang="en-US" altLang="en-US">
                <a:ea typeface="ＭＳ Ｐゴシック" panose="020B0600070205080204" pitchFamily="34" charset="-128"/>
              </a:rPr>
              <a:t>The </a:t>
            </a:r>
            <a:r>
              <a:rPr lang="en-US" altLang="en-US" i="1">
                <a:ea typeface="ＭＳ Ｐゴシック" panose="020B0600070205080204" pitchFamily="34" charset="-128"/>
              </a:rPr>
              <a:t>geostrophic wind </a:t>
            </a:r>
            <a:r>
              <a:rPr lang="en-US" altLang="en-US">
                <a:ea typeface="ＭＳ Ｐゴシック" panose="020B0600070205080204" pitchFamily="34" charset="-128"/>
              </a:rPr>
              <a:t>is </a:t>
            </a:r>
            <a:r>
              <a:rPr lang="en-US" altLang="en-US" i="1">
                <a:ea typeface="ＭＳ Ｐゴシック" panose="020B0600070205080204" pitchFamily="34" charset="-128"/>
              </a:rPr>
              <a:t>defined </a:t>
            </a:r>
            <a:r>
              <a:rPr lang="en-US" altLang="en-US">
                <a:ea typeface="ＭＳ Ｐゴシック" panose="020B0600070205080204" pitchFamily="34" charset="-128"/>
              </a:rPr>
              <a:t>as the wind {u</a:t>
            </a:r>
            <a:r>
              <a:rPr lang="en-US" altLang="en-US" baseline="-25000">
                <a:ea typeface="ＭＳ Ｐゴシック" panose="020B0600070205080204" pitchFamily="34" charset="-128"/>
              </a:rPr>
              <a:t>g</a:t>
            </a:r>
            <a:r>
              <a:rPr lang="en-US" altLang="en-US">
                <a:ea typeface="ＭＳ Ｐゴシック" panose="020B0600070205080204" pitchFamily="34" charset="-128"/>
              </a:rPr>
              <a:t>,v</a:t>
            </a:r>
            <a:r>
              <a:rPr lang="en-US" altLang="en-US" baseline="-25000">
                <a:ea typeface="ＭＳ Ｐゴシック" panose="020B0600070205080204" pitchFamily="34" charset="-128"/>
              </a:rPr>
              <a:t>g</a:t>
            </a:r>
            <a:r>
              <a:rPr lang="en-US" altLang="en-US">
                <a:ea typeface="ＭＳ Ｐゴシック" panose="020B0600070205080204" pitchFamily="34" charset="-128"/>
              </a:rPr>
              <a:t>}  which makes the LHS equal to zero.</a:t>
            </a:r>
          </a:p>
          <a:p>
            <a:pPr>
              <a:lnSpc>
                <a:spcPct val="90000"/>
              </a:lnSpc>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That is, the Coriolis force acting on the </a:t>
            </a:r>
            <a:r>
              <a:rPr lang="en-US" altLang="en-US" i="1">
                <a:ea typeface="ＭＳ Ｐゴシック" panose="020B0600070205080204" pitchFamily="34" charset="-128"/>
              </a:rPr>
              <a:t>geostrophic </a:t>
            </a:r>
            <a:r>
              <a:rPr lang="en-US" altLang="en-US">
                <a:ea typeface="ＭＳ Ｐゴシック" panose="020B0600070205080204" pitchFamily="34" charset="-128"/>
              </a:rPr>
              <a:t>wind would exactly balance the PGF term. </a:t>
            </a: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buFont typeface="Arial" panose="020B0604020202020204" pitchFamily="34" charset="0"/>
              <a:buNone/>
            </a:pPr>
            <a:endParaRPr lang="en-US" altLang="en-US">
              <a:ea typeface="ＭＳ Ｐゴシック" panose="020B0600070205080204" pitchFamily="34" charset="-128"/>
            </a:endParaRPr>
          </a:p>
        </p:txBody>
      </p:sp>
      <p:sp>
        <p:nvSpPr>
          <p:cNvPr id="21508" name="TextBox 7">
            <a:extLst>
              <a:ext uri="{FF2B5EF4-FFF2-40B4-BE49-F238E27FC236}">
                <a16:creationId xmlns:a16="http://schemas.microsoft.com/office/drawing/2014/main" id="{A124AB20-FD94-754C-A851-5E665C0D0C85}"/>
              </a:ext>
            </a:extLst>
          </p:cNvPr>
          <p:cNvSpPr txBox="1">
            <a:spLocks noChangeArrowheads="1"/>
          </p:cNvSpPr>
          <p:nvPr/>
        </p:nvSpPr>
        <p:spPr bwMode="auto">
          <a:xfrm>
            <a:off x="1282700" y="4330700"/>
            <a:ext cx="3049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u momentum equation:</a:t>
            </a:r>
          </a:p>
        </p:txBody>
      </p:sp>
      <p:sp>
        <p:nvSpPr>
          <p:cNvPr id="21509" name="TextBox 8">
            <a:extLst>
              <a:ext uri="{FF2B5EF4-FFF2-40B4-BE49-F238E27FC236}">
                <a16:creationId xmlns:a16="http://schemas.microsoft.com/office/drawing/2014/main" id="{13733CCA-33DE-FA4B-B2BA-8BFE61BB4B2E}"/>
              </a:ext>
            </a:extLst>
          </p:cNvPr>
          <p:cNvSpPr txBox="1">
            <a:spLocks noChangeArrowheads="1"/>
          </p:cNvSpPr>
          <p:nvPr/>
        </p:nvSpPr>
        <p:spPr bwMode="auto">
          <a:xfrm>
            <a:off x="1282700" y="5192713"/>
            <a:ext cx="3049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v momentum equation:</a:t>
            </a:r>
          </a:p>
        </p:txBody>
      </p:sp>
      <p:pic>
        <p:nvPicPr>
          <p:cNvPr id="21510" name="Picture 9" descr="latex-image-1.pdf">
            <a:extLst>
              <a:ext uri="{FF2B5EF4-FFF2-40B4-BE49-F238E27FC236}">
                <a16:creationId xmlns:a16="http://schemas.microsoft.com/office/drawing/2014/main" id="{174C1C6B-16BC-BE49-8292-F0EC8B227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8488" y="3943350"/>
            <a:ext cx="228758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descr="latex-image-1.pdf">
            <a:extLst>
              <a:ext uri="{FF2B5EF4-FFF2-40B4-BE49-F238E27FC236}">
                <a16:creationId xmlns:a16="http://schemas.microsoft.com/office/drawing/2014/main" id="{3CCE2B20-CA75-4046-B965-55BD17750A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2288" y="4933950"/>
            <a:ext cx="2565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DataAssimilationDiagram_frame1">
            <a:extLst>
              <a:ext uri="{FF2B5EF4-FFF2-40B4-BE49-F238E27FC236}">
                <a16:creationId xmlns:a16="http://schemas.microsoft.com/office/drawing/2014/main" id="{59C980D9-29CE-DC4B-958C-2EED8671E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8">
            <a:extLst>
              <a:ext uri="{FF2B5EF4-FFF2-40B4-BE49-F238E27FC236}">
                <a16:creationId xmlns:a16="http://schemas.microsoft.com/office/drawing/2014/main" id="{25977494-884B-7D4A-9B78-584C6D260FD3}"/>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76804" name="Rectangle 14">
            <a:extLst>
              <a:ext uri="{FF2B5EF4-FFF2-40B4-BE49-F238E27FC236}">
                <a16:creationId xmlns:a16="http://schemas.microsoft.com/office/drawing/2014/main" id="{6109346C-CA3F-224B-BCE7-EA575FB8E179}"/>
              </a:ext>
            </a:extLst>
          </p:cNvPr>
          <p:cNvSpPr>
            <a:spLocks noChangeArrowheads="1"/>
          </p:cNvSpPr>
          <p:nvPr/>
        </p:nvSpPr>
        <p:spPr bwMode="auto">
          <a:xfrm>
            <a:off x="717550" y="1062038"/>
            <a:ext cx="770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latin typeface="Times New Roman" panose="02020603050405020304" pitchFamily="18" charset="0"/>
              </a:rPr>
              <a:t>1. </a:t>
            </a:r>
            <a:r>
              <a:rPr lang="en-US" altLang="en-US"/>
              <a:t>Use model to advance </a:t>
            </a:r>
            <a:r>
              <a:rPr lang="en-US" altLang="en-US">
                <a:solidFill>
                  <a:srgbClr val="008000"/>
                </a:solidFill>
              </a:rPr>
              <a:t>ensemble</a:t>
            </a:r>
            <a:r>
              <a:rPr lang="en-US" altLang="en-US"/>
              <a:t> (3 members here) to time at which next observation becomes available.</a:t>
            </a:r>
            <a:endParaRPr lang="en-US" altLang="en-US">
              <a:latin typeface="Times New Roman" panose="02020603050405020304" pitchFamily="18" charset="0"/>
            </a:endParaRPr>
          </a:p>
        </p:txBody>
      </p:sp>
      <p:sp>
        <p:nvSpPr>
          <p:cNvPr id="76805" name="Text Box 12">
            <a:extLst>
              <a:ext uri="{FF2B5EF4-FFF2-40B4-BE49-F238E27FC236}">
                <a16:creationId xmlns:a16="http://schemas.microsoft.com/office/drawing/2014/main" id="{909038CA-C99F-4041-82E1-243C3D61CAE8}"/>
              </a:ext>
            </a:extLst>
          </p:cNvPr>
          <p:cNvSpPr txBox="1">
            <a:spLocks noChangeArrowheads="1"/>
          </p:cNvSpPr>
          <p:nvPr/>
        </p:nvSpPr>
        <p:spPr bwMode="auto">
          <a:xfrm>
            <a:off x="112713" y="2973388"/>
            <a:ext cx="31369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Ensemble state estimate after using previous observation (</a:t>
            </a:r>
            <a:r>
              <a:rPr lang="en-US" altLang="en-US">
                <a:solidFill>
                  <a:srgbClr val="0000FF"/>
                </a:solidFill>
              </a:rPr>
              <a:t>analysis</a:t>
            </a:r>
            <a:r>
              <a:rPr lang="en-US" altLang="en-US"/>
              <a:t>)</a:t>
            </a:r>
            <a:endParaRPr lang="en-US" altLang="en-US">
              <a:latin typeface="Times New Roman" panose="02020603050405020304" pitchFamily="18" charset="0"/>
            </a:endParaRPr>
          </a:p>
        </p:txBody>
      </p:sp>
      <p:sp>
        <p:nvSpPr>
          <p:cNvPr id="76806" name="Text Box 13">
            <a:extLst>
              <a:ext uri="{FF2B5EF4-FFF2-40B4-BE49-F238E27FC236}">
                <a16:creationId xmlns:a16="http://schemas.microsoft.com/office/drawing/2014/main" id="{FCA588D4-CA8C-0A4A-A18F-0512591D940D}"/>
              </a:ext>
            </a:extLst>
          </p:cNvPr>
          <p:cNvSpPr txBox="1">
            <a:spLocks noChangeArrowheads="1"/>
          </p:cNvSpPr>
          <p:nvPr/>
        </p:nvSpPr>
        <p:spPr bwMode="auto">
          <a:xfrm>
            <a:off x="4179888" y="3336925"/>
            <a:ext cx="23590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Ensemble state at time of next observation (</a:t>
            </a:r>
            <a:r>
              <a:rPr lang="en-US" altLang="en-US">
                <a:solidFill>
                  <a:srgbClr val="008000"/>
                </a:solidFill>
              </a:rPr>
              <a:t>prior</a:t>
            </a:r>
            <a:r>
              <a:rPr lang="en-US" altLang="en-US"/>
              <a:t>)</a:t>
            </a:r>
            <a:endParaRPr lang="en-US" altLang="en-US">
              <a:latin typeface="Times New Roman" panose="02020603050405020304" pitchFamily="18" charset="0"/>
            </a:endParaRPr>
          </a:p>
        </p:txBody>
      </p:sp>
      <p:sp>
        <p:nvSpPr>
          <p:cNvPr id="76807" name="Slide Number Placeholder 5">
            <a:extLst>
              <a:ext uri="{FF2B5EF4-FFF2-40B4-BE49-F238E27FC236}">
                <a16:creationId xmlns:a16="http://schemas.microsoft.com/office/drawing/2014/main" id="{4E0CA700-1714-664A-9FDF-11378E164600}"/>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C18856CC-6FF0-6A4B-B552-8544589144D3}" type="slidenum">
              <a:rPr lang="en-US" altLang="en-US" sz="1200">
                <a:solidFill>
                  <a:srgbClr val="898989"/>
                </a:solidFill>
              </a:rPr>
              <a:pPr algn="ctr" eaLnBrk="1" hangingPunct="1"/>
              <a:t>60</a:t>
            </a:fld>
            <a:endParaRPr lang="en-US" altLang="en-US" sz="1200">
              <a:solidFill>
                <a:srgbClr val="898989"/>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descr="DataAssimilationDiagram_frame2">
            <a:extLst>
              <a:ext uri="{FF2B5EF4-FFF2-40B4-BE49-F238E27FC236}">
                <a16:creationId xmlns:a16="http://schemas.microsoft.com/office/drawing/2014/main" id="{EE909E4B-CF1F-AC4F-876F-B9DB16C7E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 Box 6">
            <a:extLst>
              <a:ext uri="{FF2B5EF4-FFF2-40B4-BE49-F238E27FC236}">
                <a16:creationId xmlns:a16="http://schemas.microsoft.com/office/drawing/2014/main" id="{221BA402-8D93-DF41-9DAE-7703E489987F}"/>
              </a:ext>
            </a:extLst>
          </p:cNvPr>
          <p:cNvSpPr txBox="1">
            <a:spLocks noChangeArrowheads="1"/>
          </p:cNvSpPr>
          <p:nvPr/>
        </p:nvSpPr>
        <p:spPr bwMode="auto">
          <a:xfrm>
            <a:off x="609600" y="1062038"/>
            <a:ext cx="792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2. Get prior ensemble sample of observation, y = h(x), by applying forward operator </a:t>
            </a:r>
            <a:r>
              <a:rPr lang="en-US" altLang="en-US" b="1"/>
              <a:t>h</a:t>
            </a:r>
            <a:r>
              <a:rPr lang="en-US" altLang="en-US"/>
              <a:t> to each ensemble member.</a:t>
            </a:r>
            <a:endParaRPr lang="en-US" altLang="en-US">
              <a:latin typeface="Times New Roman" panose="02020603050405020304" pitchFamily="18" charset="0"/>
            </a:endParaRPr>
          </a:p>
        </p:txBody>
      </p:sp>
      <p:sp>
        <p:nvSpPr>
          <p:cNvPr id="77828" name="Text Box 7">
            <a:extLst>
              <a:ext uri="{FF2B5EF4-FFF2-40B4-BE49-F238E27FC236}">
                <a16:creationId xmlns:a16="http://schemas.microsoft.com/office/drawing/2014/main" id="{986A4E61-AB1E-8D4A-B0F0-7DF535B4852D}"/>
              </a:ext>
            </a:extLst>
          </p:cNvPr>
          <p:cNvSpPr txBox="1">
            <a:spLocks noChangeArrowheads="1"/>
          </p:cNvSpPr>
          <p:nvPr/>
        </p:nvSpPr>
        <p:spPr bwMode="auto">
          <a:xfrm>
            <a:off x="5138738" y="3022600"/>
            <a:ext cx="34178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Theory: observations from instruments with uncorrelated errors can be done sequentially.</a:t>
            </a:r>
          </a:p>
        </p:txBody>
      </p:sp>
      <p:sp>
        <p:nvSpPr>
          <p:cNvPr id="77829" name="Rectangle 8">
            <a:extLst>
              <a:ext uri="{FF2B5EF4-FFF2-40B4-BE49-F238E27FC236}">
                <a16:creationId xmlns:a16="http://schemas.microsoft.com/office/drawing/2014/main" id="{A0DCA06F-A2DA-834B-BD0E-F5BB4510FE20}"/>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77830" name="Slide Number Placeholder 5">
            <a:extLst>
              <a:ext uri="{FF2B5EF4-FFF2-40B4-BE49-F238E27FC236}">
                <a16:creationId xmlns:a16="http://schemas.microsoft.com/office/drawing/2014/main" id="{FCD90D67-54FB-F542-935A-7434D02FC949}"/>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795EA064-7618-2741-BF5C-3BF13CF86350}" type="slidenum">
              <a:rPr lang="en-US" altLang="en-US" sz="1200">
                <a:solidFill>
                  <a:srgbClr val="898989"/>
                </a:solidFill>
              </a:rPr>
              <a:pPr algn="ctr" eaLnBrk="1" hangingPunct="1"/>
              <a:t>61</a:t>
            </a:fld>
            <a:endParaRPr lang="en-US" altLang="en-US" sz="1200">
              <a:solidFill>
                <a:srgbClr val="898989"/>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DataAssimilationDiagram_frame3">
            <a:extLst>
              <a:ext uri="{FF2B5EF4-FFF2-40B4-BE49-F238E27FC236}">
                <a16:creationId xmlns:a16="http://schemas.microsoft.com/office/drawing/2014/main" id="{F05303A2-A342-FB43-A206-D99F2AB9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 Box 5">
            <a:extLst>
              <a:ext uri="{FF2B5EF4-FFF2-40B4-BE49-F238E27FC236}">
                <a16:creationId xmlns:a16="http://schemas.microsoft.com/office/drawing/2014/main" id="{D4FF4F35-EF9E-1942-A2B2-887E7D585477}"/>
              </a:ext>
            </a:extLst>
          </p:cNvPr>
          <p:cNvSpPr txBox="1">
            <a:spLocks noChangeArrowheads="1"/>
          </p:cNvSpPr>
          <p:nvPr/>
        </p:nvSpPr>
        <p:spPr bwMode="auto">
          <a:xfrm>
            <a:off x="1719263" y="985838"/>
            <a:ext cx="5707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3. Get </a:t>
            </a:r>
            <a:r>
              <a:rPr lang="en-US" altLang="en-US">
                <a:solidFill>
                  <a:srgbClr val="FF0000"/>
                </a:solidFill>
              </a:rPr>
              <a:t>observed value</a:t>
            </a:r>
            <a:r>
              <a:rPr lang="en-US" altLang="en-US"/>
              <a:t> and </a:t>
            </a:r>
            <a:r>
              <a:rPr lang="en-US" altLang="en-US">
                <a:solidFill>
                  <a:srgbClr val="FF0000"/>
                </a:solidFill>
              </a:rPr>
              <a:t>observational error distribution</a:t>
            </a:r>
            <a:r>
              <a:rPr lang="en-US" altLang="en-US"/>
              <a:t> from observing system.</a:t>
            </a:r>
          </a:p>
        </p:txBody>
      </p:sp>
      <p:sp>
        <p:nvSpPr>
          <p:cNvPr id="78852" name="Rectangle 8">
            <a:extLst>
              <a:ext uri="{FF2B5EF4-FFF2-40B4-BE49-F238E27FC236}">
                <a16:creationId xmlns:a16="http://schemas.microsoft.com/office/drawing/2014/main" id="{51C48FD7-00D8-4248-B86B-3278FF763660}"/>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78853" name="Slide Number Placeholder 5">
            <a:extLst>
              <a:ext uri="{FF2B5EF4-FFF2-40B4-BE49-F238E27FC236}">
                <a16:creationId xmlns:a16="http://schemas.microsoft.com/office/drawing/2014/main" id="{F35A598B-0D21-9A4C-9667-8499A55AE275}"/>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295FA6EF-0D5A-414F-9045-A451ED48CE70}" type="slidenum">
              <a:rPr lang="en-US" altLang="en-US" sz="1200">
                <a:solidFill>
                  <a:srgbClr val="898989"/>
                </a:solidFill>
              </a:rPr>
              <a:pPr algn="ctr" eaLnBrk="1" hangingPunct="1"/>
              <a:t>62</a:t>
            </a:fld>
            <a:endParaRPr lang="en-US" altLang="en-US" sz="1200">
              <a:solidFill>
                <a:srgbClr val="898989"/>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DataAssimilationDiagram_frame4">
            <a:extLst>
              <a:ext uri="{FF2B5EF4-FFF2-40B4-BE49-F238E27FC236}">
                <a16:creationId xmlns:a16="http://schemas.microsoft.com/office/drawing/2014/main" id="{47EC2D96-D209-C043-8B98-A2711E027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6">
            <a:extLst>
              <a:ext uri="{FF2B5EF4-FFF2-40B4-BE49-F238E27FC236}">
                <a16:creationId xmlns:a16="http://schemas.microsoft.com/office/drawing/2014/main" id="{160C1F97-FB61-4940-9722-E4D7CD3BFF26}"/>
              </a:ext>
            </a:extLst>
          </p:cNvPr>
          <p:cNvSpPr txBox="1">
            <a:spLocks noChangeArrowheads="1"/>
          </p:cNvSpPr>
          <p:nvPr/>
        </p:nvSpPr>
        <p:spPr bwMode="auto">
          <a:xfrm>
            <a:off x="373063" y="909638"/>
            <a:ext cx="8397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4. Find the </a:t>
            </a:r>
            <a:r>
              <a:rPr lang="en-US" altLang="en-US">
                <a:solidFill>
                  <a:srgbClr val="0000FF"/>
                </a:solidFill>
              </a:rPr>
              <a:t>increments</a:t>
            </a:r>
            <a:r>
              <a:rPr lang="en-US" altLang="en-US"/>
              <a:t> for the prior observation ensemble                  (this is a scalar problem for uncorrelated observation errors).</a:t>
            </a:r>
            <a:endParaRPr lang="en-US" altLang="en-US">
              <a:latin typeface="Times New Roman" panose="02020603050405020304" pitchFamily="18" charset="0"/>
            </a:endParaRPr>
          </a:p>
        </p:txBody>
      </p:sp>
      <p:sp>
        <p:nvSpPr>
          <p:cNvPr id="79876" name="Text Box 7">
            <a:extLst>
              <a:ext uri="{FF2B5EF4-FFF2-40B4-BE49-F238E27FC236}">
                <a16:creationId xmlns:a16="http://schemas.microsoft.com/office/drawing/2014/main" id="{A3C78358-FD2A-8B4D-AEFF-0315D1BCCADD}"/>
              </a:ext>
            </a:extLst>
          </p:cNvPr>
          <p:cNvSpPr txBox="1">
            <a:spLocks noChangeArrowheads="1"/>
          </p:cNvSpPr>
          <p:nvPr/>
        </p:nvSpPr>
        <p:spPr bwMode="auto">
          <a:xfrm>
            <a:off x="4673600" y="3929063"/>
            <a:ext cx="40147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Note: Difference between various ensemble filters is primarily in observation increment calculation.</a:t>
            </a:r>
            <a:endParaRPr lang="en-US" altLang="en-US">
              <a:latin typeface="Times New Roman" panose="02020603050405020304" pitchFamily="18" charset="0"/>
            </a:endParaRPr>
          </a:p>
        </p:txBody>
      </p:sp>
      <p:sp>
        <p:nvSpPr>
          <p:cNvPr id="79877" name="Rectangle 8">
            <a:extLst>
              <a:ext uri="{FF2B5EF4-FFF2-40B4-BE49-F238E27FC236}">
                <a16:creationId xmlns:a16="http://schemas.microsoft.com/office/drawing/2014/main" id="{3C748665-2966-A047-AA63-65F5D2B0B8C0}"/>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79878" name="Slide Number Placeholder 5">
            <a:extLst>
              <a:ext uri="{FF2B5EF4-FFF2-40B4-BE49-F238E27FC236}">
                <a16:creationId xmlns:a16="http://schemas.microsoft.com/office/drawing/2014/main" id="{61F65775-84F5-B449-9E87-28D77BAFBDD9}"/>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E42A61FB-766E-E24B-B022-27E7D619AD0F}" type="slidenum">
              <a:rPr lang="en-US" altLang="en-US" sz="1200">
                <a:solidFill>
                  <a:srgbClr val="898989"/>
                </a:solidFill>
              </a:rPr>
              <a:pPr algn="ctr" eaLnBrk="1" hangingPunct="1"/>
              <a:t>63</a:t>
            </a:fld>
            <a:endParaRPr lang="en-US" altLang="en-US" sz="1200">
              <a:solidFill>
                <a:srgbClr val="898989"/>
              </a:solidFill>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3" descr="DataAssimilationDiagram_frame5">
            <a:extLst>
              <a:ext uri="{FF2B5EF4-FFF2-40B4-BE49-F238E27FC236}">
                <a16:creationId xmlns:a16="http://schemas.microsoft.com/office/drawing/2014/main" id="{46F10ED3-09C7-7F4E-A895-03C469F95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 Box 5">
            <a:extLst>
              <a:ext uri="{FF2B5EF4-FFF2-40B4-BE49-F238E27FC236}">
                <a16:creationId xmlns:a16="http://schemas.microsoft.com/office/drawing/2014/main" id="{89EE813E-E40A-CA4C-A694-0C79B0C803DA}"/>
              </a:ext>
            </a:extLst>
          </p:cNvPr>
          <p:cNvSpPr txBox="1">
            <a:spLocks noChangeArrowheads="1"/>
          </p:cNvSpPr>
          <p:nvPr/>
        </p:nvSpPr>
        <p:spPr bwMode="auto">
          <a:xfrm>
            <a:off x="493713" y="990600"/>
            <a:ext cx="80025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100"/>
              <a:t>5. Use ensemble samples of </a:t>
            </a:r>
            <a:r>
              <a:rPr lang="en-US" altLang="en-US" sz="2100" b="1"/>
              <a:t>y</a:t>
            </a:r>
            <a:r>
              <a:rPr lang="en-US" altLang="en-US" sz="2100"/>
              <a:t> and each state variable to linearly regress observation increments onto state variable increments.</a:t>
            </a:r>
            <a:endParaRPr lang="en-US" altLang="en-US">
              <a:latin typeface="Times New Roman" panose="02020603050405020304" pitchFamily="18" charset="0"/>
            </a:endParaRPr>
          </a:p>
        </p:txBody>
      </p:sp>
      <p:sp>
        <p:nvSpPr>
          <p:cNvPr id="80900" name="Text Box 6">
            <a:extLst>
              <a:ext uri="{FF2B5EF4-FFF2-40B4-BE49-F238E27FC236}">
                <a16:creationId xmlns:a16="http://schemas.microsoft.com/office/drawing/2014/main" id="{299812D1-D4D7-0D4A-B2D3-28F663E98895}"/>
              </a:ext>
            </a:extLst>
          </p:cNvPr>
          <p:cNvSpPr txBox="1">
            <a:spLocks noChangeArrowheads="1"/>
          </p:cNvSpPr>
          <p:nvPr/>
        </p:nvSpPr>
        <p:spPr bwMode="auto">
          <a:xfrm>
            <a:off x="5478463" y="4651375"/>
            <a:ext cx="35131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t>Theory: impact of observation increments on each state variable can be handled independently!</a:t>
            </a:r>
            <a:endParaRPr lang="en-US" altLang="en-US">
              <a:latin typeface="Times New Roman" panose="02020603050405020304" pitchFamily="18" charset="0"/>
            </a:endParaRPr>
          </a:p>
        </p:txBody>
      </p:sp>
      <p:sp>
        <p:nvSpPr>
          <p:cNvPr id="80901" name="Rectangle 8">
            <a:extLst>
              <a:ext uri="{FF2B5EF4-FFF2-40B4-BE49-F238E27FC236}">
                <a16:creationId xmlns:a16="http://schemas.microsoft.com/office/drawing/2014/main" id="{23CED6DE-72A9-8947-A3F4-114DCE6DCD36}"/>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80902" name="Slide Number Placeholder 5">
            <a:extLst>
              <a:ext uri="{FF2B5EF4-FFF2-40B4-BE49-F238E27FC236}">
                <a16:creationId xmlns:a16="http://schemas.microsoft.com/office/drawing/2014/main" id="{D07B4468-F3DC-5140-AB18-EBBC383595B9}"/>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19563C0F-2B61-CB42-B408-03D8E7AF3FD3}" type="slidenum">
              <a:rPr lang="en-US" altLang="en-US" sz="1200">
                <a:solidFill>
                  <a:srgbClr val="898989"/>
                </a:solidFill>
              </a:rPr>
              <a:pPr algn="ctr" eaLnBrk="1" hangingPunct="1"/>
              <a:t>64</a:t>
            </a:fld>
            <a:endParaRPr lang="en-US" altLang="en-US" sz="1200">
              <a:solidFill>
                <a:srgbClr val="898989"/>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5" descr="DataAssimilationDiagram_frame6">
            <a:extLst>
              <a:ext uri="{FF2B5EF4-FFF2-40B4-BE49-F238E27FC236}">
                <a16:creationId xmlns:a16="http://schemas.microsoft.com/office/drawing/2014/main" id="{53D11A82-B17F-2A4F-98C4-820A6880A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 Box 7">
            <a:extLst>
              <a:ext uri="{FF2B5EF4-FFF2-40B4-BE49-F238E27FC236}">
                <a16:creationId xmlns:a16="http://schemas.microsoft.com/office/drawing/2014/main" id="{69BD7078-907E-F944-83E1-54000AF75866}"/>
              </a:ext>
            </a:extLst>
          </p:cNvPr>
          <p:cNvSpPr txBox="1">
            <a:spLocks noChangeArrowheads="1"/>
          </p:cNvSpPr>
          <p:nvPr/>
        </p:nvSpPr>
        <p:spPr bwMode="auto">
          <a:xfrm>
            <a:off x="1047750" y="914400"/>
            <a:ext cx="70500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t>6. When all ensemble members for each state variable are updated, there is a new analysis. Integrate to time of next observation …</a:t>
            </a:r>
            <a:endParaRPr lang="en-US" altLang="en-US">
              <a:latin typeface="Times New Roman" panose="02020603050405020304" pitchFamily="18" charset="0"/>
            </a:endParaRPr>
          </a:p>
        </p:txBody>
      </p:sp>
      <p:sp>
        <p:nvSpPr>
          <p:cNvPr id="81924" name="Rectangle 8">
            <a:extLst>
              <a:ext uri="{FF2B5EF4-FFF2-40B4-BE49-F238E27FC236}">
                <a16:creationId xmlns:a16="http://schemas.microsoft.com/office/drawing/2014/main" id="{8C37F42B-F687-F645-9BDB-CC1116DE483B}"/>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81925" name="Slide Number Placeholder 5">
            <a:extLst>
              <a:ext uri="{FF2B5EF4-FFF2-40B4-BE49-F238E27FC236}">
                <a16:creationId xmlns:a16="http://schemas.microsoft.com/office/drawing/2014/main" id="{70556B5F-85D3-7941-AD23-96A9A0C7B322}"/>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AFF05682-C66D-B545-B352-C3B2EE7757D3}" type="slidenum">
              <a:rPr lang="en-US" altLang="en-US" sz="1200">
                <a:solidFill>
                  <a:srgbClr val="898989"/>
                </a:solidFill>
              </a:rPr>
              <a:pPr algn="ctr" eaLnBrk="1" hangingPunct="1"/>
              <a:t>65</a:t>
            </a:fld>
            <a:endParaRPr lang="en-US" altLang="en-US" sz="1200">
              <a:solidFill>
                <a:srgbClr val="898989"/>
              </a:solidFill>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DataAssimilationDiagram_frame6">
            <a:extLst>
              <a:ext uri="{FF2B5EF4-FFF2-40B4-BE49-F238E27FC236}">
                <a16:creationId xmlns:a16="http://schemas.microsoft.com/office/drawing/2014/main" id="{95470FA4-4AC8-4A41-8243-33CEE0700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514600"/>
            <a:ext cx="662305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7">
            <a:extLst>
              <a:ext uri="{FF2B5EF4-FFF2-40B4-BE49-F238E27FC236}">
                <a16:creationId xmlns:a16="http://schemas.microsoft.com/office/drawing/2014/main" id="{674BB2B7-9CFE-DA4D-92E3-3472C8960AA4}"/>
              </a:ext>
            </a:extLst>
          </p:cNvPr>
          <p:cNvSpPr txBox="1">
            <a:spLocks noChangeArrowheads="1"/>
          </p:cNvSpPr>
          <p:nvPr/>
        </p:nvSpPr>
        <p:spPr bwMode="auto">
          <a:xfrm>
            <a:off x="714375" y="1028700"/>
            <a:ext cx="77168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A generic ensemble filter system like DART just needs:</a:t>
            </a:r>
          </a:p>
          <a:p>
            <a:pPr eaLnBrk="1" hangingPunct="1">
              <a:spcAft>
                <a:spcPts val="600"/>
              </a:spcAft>
            </a:pPr>
            <a:endParaRPr lang="en-US" altLang="en-US" sz="1400"/>
          </a:p>
          <a:p>
            <a:pPr eaLnBrk="1" hangingPunct="1">
              <a:spcAft>
                <a:spcPts val="600"/>
              </a:spcAft>
            </a:pPr>
            <a:r>
              <a:rPr lang="en-US" altLang="en-US"/>
              <a:t> 	1. A way to make model forecasts;</a:t>
            </a:r>
          </a:p>
          <a:p>
            <a:pPr eaLnBrk="1" hangingPunct="1">
              <a:spcAft>
                <a:spcPts val="600"/>
              </a:spcAft>
            </a:pPr>
            <a:r>
              <a:rPr lang="en-US" altLang="en-US"/>
              <a:t>	2. A way to compute forward operators, h.</a:t>
            </a:r>
          </a:p>
        </p:txBody>
      </p:sp>
      <p:sp>
        <p:nvSpPr>
          <p:cNvPr id="82948" name="Rectangle 8">
            <a:extLst>
              <a:ext uri="{FF2B5EF4-FFF2-40B4-BE49-F238E27FC236}">
                <a16:creationId xmlns:a16="http://schemas.microsoft.com/office/drawing/2014/main" id="{EBC837A7-AE4E-104E-86E6-AA283DA36565}"/>
              </a:ext>
            </a:extLst>
          </p:cNvPr>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chemeClr val="tx2"/>
                </a:solidFill>
              </a:rPr>
              <a:t>Ensemble Filter for Large Geophysical Models</a:t>
            </a:r>
          </a:p>
        </p:txBody>
      </p:sp>
      <p:sp>
        <p:nvSpPr>
          <p:cNvPr id="82949" name="Slide Number Placeholder 5">
            <a:extLst>
              <a:ext uri="{FF2B5EF4-FFF2-40B4-BE49-F238E27FC236}">
                <a16:creationId xmlns:a16="http://schemas.microsoft.com/office/drawing/2014/main" id="{04605F92-01F9-8C4B-B895-5FC3612A65E8}"/>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6BF9D317-0BBF-FE4C-AD63-E3134E42DC9F}" type="slidenum">
              <a:rPr lang="en-US" altLang="en-US" sz="1200">
                <a:solidFill>
                  <a:srgbClr val="898989"/>
                </a:solidFill>
              </a:rPr>
              <a:pPr algn="ctr" eaLnBrk="1" hangingPunct="1"/>
              <a:t>66</a:t>
            </a:fld>
            <a:endParaRPr lang="en-US" altLang="en-US" sz="1200">
              <a:solidFill>
                <a:srgbClr val="898989"/>
              </a:solidFill>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1B2586C5-BEE5-2344-9B9B-950D09C3FE9E}"/>
              </a:ext>
            </a:extLst>
          </p:cNvPr>
          <p:cNvSpPr>
            <a:spLocks noGrp="1"/>
          </p:cNvSpPr>
          <p:nvPr>
            <p:ph type="title"/>
          </p:nvPr>
        </p:nvSpPr>
        <p:spPr>
          <a:xfrm>
            <a:off x="457200" y="0"/>
            <a:ext cx="8229600" cy="590550"/>
          </a:xfrm>
        </p:spPr>
        <p:txBody>
          <a:bodyPr/>
          <a:lstStyle/>
          <a:p>
            <a:r>
              <a:rPr lang="en-US" altLang="en-US">
                <a:ea typeface="ＭＳ Ｐゴシック" panose="020B0600070205080204" pitchFamily="34" charset="-128"/>
              </a:rPr>
              <a:t>Creating the initial ensemble of CLM.</a:t>
            </a:r>
          </a:p>
        </p:txBody>
      </p:sp>
      <p:cxnSp>
        <p:nvCxnSpPr>
          <p:cNvPr id="18" name="Straight Arrow Connector 17">
            <a:extLst>
              <a:ext uri="{FF2B5EF4-FFF2-40B4-BE49-F238E27FC236}">
                <a16:creationId xmlns:a16="http://schemas.microsoft.com/office/drawing/2014/main" id="{C245D588-8BFA-8546-9DEB-3042DBA84544}"/>
              </a:ext>
            </a:extLst>
          </p:cNvPr>
          <p:cNvCxnSpPr/>
          <p:nvPr/>
        </p:nvCxnSpPr>
        <p:spPr>
          <a:xfrm>
            <a:off x="925513" y="2138363"/>
            <a:ext cx="73152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pic>
        <p:nvPicPr>
          <p:cNvPr id="83972" name="Picture 2" descr="spinup_spaghetti_free.pdf">
            <a:extLst>
              <a:ext uri="{FF2B5EF4-FFF2-40B4-BE49-F238E27FC236}">
                <a16:creationId xmlns:a16="http://schemas.microsoft.com/office/drawing/2014/main" id="{E2678613-C9F5-0949-9572-44C379DC5C41}"/>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2825"/>
            <a:ext cx="7315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Box 20">
            <a:extLst>
              <a:ext uri="{FF2B5EF4-FFF2-40B4-BE49-F238E27FC236}">
                <a16:creationId xmlns:a16="http://schemas.microsoft.com/office/drawing/2014/main" id="{2058A339-7804-FA4E-80AA-4C03B65B5F8D}"/>
              </a:ext>
            </a:extLst>
          </p:cNvPr>
          <p:cNvSpPr txBox="1">
            <a:spLocks noChangeArrowheads="1"/>
          </p:cNvSpPr>
          <p:nvPr/>
        </p:nvSpPr>
        <p:spPr bwMode="auto">
          <a:xfrm>
            <a:off x="971550" y="2138363"/>
            <a:ext cx="1438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model time</a:t>
            </a:r>
          </a:p>
        </p:txBody>
      </p:sp>
      <p:cxnSp>
        <p:nvCxnSpPr>
          <p:cNvPr id="31" name="Straight Connector 30">
            <a:extLst>
              <a:ext uri="{FF2B5EF4-FFF2-40B4-BE49-F238E27FC236}">
                <a16:creationId xmlns:a16="http://schemas.microsoft.com/office/drawing/2014/main" id="{60BDB5D5-63A4-194C-8743-5250CC5BE271}"/>
              </a:ext>
            </a:extLst>
          </p:cNvPr>
          <p:cNvCxnSpPr>
            <a:cxnSpLocks noChangeShapeType="1"/>
          </p:cNvCxnSpPr>
          <p:nvPr/>
        </p:nvCxnSpPr>
        <p:spPr bwMode="auto">
          <a:xfrm>
            <a:off x="971550" y="2444750"/>
            <a:ext cx="0" cy="9144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3975" name="TextBox 31">
            <a:extLst>
              <a:ext uri="{FF2B5EF4-FFF2-40B4-BE49-F238E27FC236}">
                <a16:creationId xmlns:a16="http://schemas.microsoft.com/office/drawing/2014/main" id="{DD984B8C-BD57-F544-BFF6-184C00BC652F}"/>
              </a:ext>
            </a:extLst>
          </p:cNvPr>
          <p:cNvSpPr txBox="1">
            <a:spLocks noChangeArrowheads="1"/>
          </p:cNvSpPr>
          <p:nvPr/>
        </p:nvSpPr>
        <p:spPr bwMode="auto">
          <a:xfrm>
            <a:off x="1752600" y="3043238"/>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“a long time”</a:t>
            </a:r>
          </a:p>
        </p:txBody>
      </p:sp>
      <p:sp>
        <p:nvSpPr>
          <p:cNvPr id="83976" name="TextBox 71">
            <a:extLst>
              <a:ext uri="{FF2B5EF4-FFF2-40B4-BE49-F238E27FC236}">
                <a16:creationId xmlns:a16="http://schemas.microsoft.com/office/drawing/2014/main" id="{0A0BE19D-2778-BE4B-832F-2D1A82E6F91A}"/>
              </a:ext>
            </a:extLst>
          </p:cNvPr>
          <p:cNvSpPr txBox="1">
            <a:spLocks noChangeArrowheads="1"/>
          </p:cNvSpPr>
          <p:nvPr/>
        </p:nvSpPr>
        <p:spPr bwMode="auto">
          <a:xfrm>
            <a:off x="2743200" y="2286000"/>
            <a:ext cx="1268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“spun up”</a:t>
            </a:r>
          </a:p>
        </p:txBody>
      </p:sp>
      <p:sp>
        <p:nvSpPr>
          <p:cNvPr id="83977" name="TextBox 75">
            <a:extLst>
              <a:ext uri="{FF2B5EF4-FFF2-40B4-BE49-F238E27FC236}">
                <a16:creationId xmlns:a16="http://schemas.microsoft.com/office/drawing/2014/main" id="{75CC8272-BEB5-5640-9DF7-81FAD6B424D3}"/>
              </a:ext>
            </a:extLst>
          </p:cNvPr>
          <p:cNvSpPr txBox="1">
            <a:spLocks noChangeArrowheads="1"/>
          </p:cNvSpPr>
          <p:nvPr/>
        </p:nvSpPr>
        <p:spPr bwMode="auto">
          <a:xfrm>
            <a:off x="542925" y="738188"/>
            <a:ext cx="8143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Replicate what we have N times.</a:t>
            </a:r>
          </a:p>
          <a:p>
            <a:pPr algn="ctr" eaLnBrk="1" hangingPunct="1"/>
            <a:r>
              <a:rPr lang="en-US" altLang="en-US"/>
              <a:t>Use a unique (and different!) </a:t>
            </a:r>
            <a:r>
              <a:rPr lang="en-US" altLang="en-US" i="1"/>
              <a:t>realistic</a:t>
            </a:r>
            <a:r>
              <a:rPr lang="en-US" altLang="en-US"/>
              <a:t> DATM for each.</a:t>
            </a:r>
          </a:p>
          <a:p>
            <a:pPr algn="ctr" eaLnBrk="1" hangingPunct="1"/>
            <a:r>
              <a:rPr lang="en-US" altLang="en-US"/>
              <a:t>Run them forward for “a long time”.</a:t>
            </a:r>
          </a:p>
        </p:txBody>
      </p:sp>
      <p:sp>
        <p:nvSpPr>
          <p:cNvPr id="33" name="Rounded Rectangle 32">
            <a:extLst>
              <a:ext uri="{FF2B5EF4-FFF2-40B4-BE49-F238E27FC236}">
                <a16:creationId xmlns:a16="http://schemas.microsoft.com/office/drawing/2014/main" id="{D4FBE358-3862-4D47-B1FD-892FC784DB9C}"/>
              </a:ext>
            </a:extLst>
          </p:cNvPr>
          <p:cNvSpPr/>
          <p:nvPr/>
        </p:nvSpPr>
        <p:spPr>
          <a:xfrm>
            <a:off x="3957638" y="2282825"/>
            <a:ext cx="4365625" cy="120491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6" name="Straight Connector 35">
            <a:extLst>
              <a:ext uri="{FF2B5EF4-FFF2-40B4-BE49-F238E27FC236}">
                <a16:creationId xmlns:a16="http://schemas.microsoft.com/office/drawing/2014/main" id="{FC87EAFA-EA90-6D4D-AD4F-6A3C3CC69CBD}"/>
              </a:ext>
            </a:extLst>
          </p:cNvPr>
          <p:cNvCxnSpPr>
            <a:cxnSpLocks noChangeShapeType="1"/>
          </p:cNvCxnSpPr>
          <p:nvPr/>
        </p:nvCxnSpPr>
        <p:spPr bwMode="auto">
          <a:xfrm>
            <a:off x="3949700" y="22780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3980" name="TextBox 33">
            <a:extLst>
              <a:ext uri="{FF2B5EF4-FFF2-40B4-BE49-F238E27FC236}">
                <a16:creationId xmlns:a16="http://schemas.microsoft.com/office/drawing/2014/main" id="{8CE01323-A712-5F49-9EFA-5507D4E8FFF9}"/>
              </a:ext>
            </a:extLst>
          </p:cNvPr>
          <p:cNvSpPr txBox="1">
            <a:spLocks noChangeArrowheads="1"/>
          </p:cNvSpPr>
          <p:nvPr/>
        </p:nvSpPr>
        <p:spPr bwMode="auto">
          <a:xfrm>
            <a:off x="4673600" y="2401888"/>
            <a:ext cx="29352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a:solidFill>
                  <a:srgbClr val="FF0000"/>
                </a:solidFill>
              </a:rPr>
              <a:t>Getting a proper initial ensemble is an area of active research.</a:t>
            </a:r>
          </a:p>
        </p:txBody>
      </p:sp>
      <p:sp>
        <p:nvSpPr>
          <p:cNvPr id="83981" name="TextBox 7">
            <a:extLst>
              <a:ext uri="{FF2B5EF4-FFF2-40B4-BE49-F238E27FC236}">
                <a16:creationId xmlns:a16="http://schemas.microsoft.com/office/drawing/2014/main" id="{B6135A29-2FBB-EA49-8D20-A2E756FC4F7A}"/>
              </a:ext>
            </a:extLst>
          </p:cNvPr>
          <p:cNvSpPr txBox="1">
            <a:spLocks noChangeArrowheads="1"/>
          </p:cNvSpPr>
          <p:nvPr/>
        </p:nvSpPr>
        <p:spPr bwMode="auto">
          <a:xfrm>
            <a:off x="1595438" y="4403725"/>
            <a:ext cx="59531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We don’t know how much spread we NEED to capture the uncertainty in the system.</a:t>
            </a:r>
          </a:p>
          <a:p>
            <a:pPr eaLnBrk="1" hangingPunct="1"/>
            <a:endParaRPr lang="en-US" altLang="en-US"/>
          </a:p>
        </p:txBody>
      </p:sp>
      <p:sp>
        <p:nvSpPr>
          <p:cNvPr id="83982" name="Slide Number Placeholder 5">
            <a:extLst>
              <a:ext uri="{FF2B5EF4-FFF2-40B4-BE49-F238E27FC236}">
                <a16:creationId xmlns:a16="http://schemas.microsoft.com/office/drawing/2014/main" id="{0967BCC9-7AC3-244E-B287-396536B19ACD}"/>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F29D8F43-8EF5-964F-940B-BAC84AFF0A78}" type="slidenum">
              <a:rPr lang="en-US" altLang="en-US" sz="1200">
                <a:solidFill>
                  <a:srgbClr val="898989"/>
                </a:solidFill>
              </a:rPr>
              <a:pPr algn="ctr" eaLnBrk="1" hangingPunct="1"/>
              <a:t>67</a:t>
            </a:fld>
            <a:endParaRPr lang="en-US" altLang="en-US" sz="1200">
              <a:solidFill>
                <a:srgbClr val="89898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6" descr="spinup_spaghetti_assim.pdf">
            <a:extLst>
              <a:ext uri="{FF2B5EF4-FFF2-40B4-BE49-F238E27FC236}">
                <a16:creationId xmlns:a16="http://schemas.microsoft.com/office/drawing/2014/main" id="{BFE619B8-D961-404A-BE50-2A1F1E929B2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14400" y="4622800"/>
            <a:ext cx="73152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4" descr="spinup_spaghetti_notruth.pdf">
            <a:extLst>
              <a:ext uri="{FF2B5EF4-FFF2-40B4-BE49-F238E27FC236}">
                <a16:creationId xmlns:a16="http://schemas.microsoft.com/office/drawing/2014/main" id="{89D3517A-09D5-264B-AEDE-AD06FB4370F6}"/>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225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itle 1">
            <a:extLst>
              <a:ext uri="{FF2B5EF4-FFF2-40B4-BE49-F238E27FC236}">
                <a16:creationId xmlns:a16="http://schemas.microsoft.com/office/drawing/2014/main" id="{28BEA8CA-7241-504B-8C56-676A927B55BC}"/>
              </a:ext>
            </a:extLst>
          </p:cNvPr>
          <p:cNvSpPr>
            <a:spLocks noGrp="1"/>
          </p:cNvSpPr>
          <p:nvPr>
            <p:ph type="title"/>
          </p:nvPr>
        </p:nvSpPr>
        <p:spPr>
          <a:xfrm>
            <a:off x="457200" y="0"/>
            <a:ext cx="8229600" cy="590550"/>
          </a:xfrm>
        </p:spPr>
        <p:txBody>
          <a:bodyPr/>
          <a:lstStyle/>
          <a:p>
            <a:r>
              <a:rPr lang="en-US" altLang="en-US">
                <a:ea typeface="ＭＳ Ｐゴシック" panose="020B0600070205080204" pitchFamily="34" charset="-128"/>
              </a:rPr>
              <a:t>The ensemble advantage.</a:t>
            </a:r>
          </a:p>
        </p:txBody>
      </p:sp>
      <p:sp>
        <p:nvSpPr>
          <p:cNvPr id="23" name="Rounded Rectangle 22">
            <a:extLst>
              <a:ext uri="{FF2B5EF4-FFF2-40B4-BE49-F238E27FC236}">
                <a16:creationId xmlns:a16="http://schemas.microsoft.com/office/drawing/2014/main" id="{5127F14A-9168-C047-8FCF-E7AAA9C389D4}"/>
              </a:ext>
            </a:extLst>
          </p:cNvPr>
          <p:cNvSpPr/>
          <p:nvPr/>
        </p:nvSpPr>
        <p:spPr>
          <a:xfrm>
            <a:off x="19050" y="2455863"/>
            <a:ext cx="3930650" cy="8715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6" name="Straight Connector 35">
            <a:extLst>
              <a:ext uri="{FF2B5EF4-FFF2-40B4-BE49-F238E27FC236}">
                <a16:creationId xmlns:a16="http://schemas.microsoft.com/office/drawing/2014/main" id="{F8C34747-4E5B-0E44-BC61-3F440F44948D}"/>
              </a:ext>
            </a:extLst>
          </p:cNvPr>
          <p:cNvCxnSpPr>
            <a:cxnSpLocks noChangeShapeType="1"/>
          </p:cNvCxnSpPr>
          <p:nvPr/>
        </p:nvCxnSpPr>
        <p:spPr bwMode="auto">
          <a:xfrm>
            <a:off x="3949700" y="22780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4999" name="TextBox 75">
            <a:extLst>
              <a:ext uri="{FF2B5EF4-FFF2-40B4-BE49-F238E27FC236}">
                <a16:creationId xmlns:a16="http://schemas.microsoft.com/office/drawing/2014/main" id="{560E0CB5-3A39-5547-9ADB-629DD66AAE26}"/>
              </a:ext>
            </a:extLst>
          </p:cNvPr>
          <p:cNvSpPr txBox="1">
            <a:spLocks noChangeArrowheads="1"/>
          </p:cNvSpPr>
          <p:nvPr/>
        </p:nvSpPr>
        <p:spPr bwMode="auto">
          <a:xfrm>
            <a:off x="358775" y="2300288"/>
            <a:ext cx="3381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t>In a free run,</a:t>
            </a:r>
          </a:p>
          <a:p>
            <a:pPr algn="r" eaLnBrk="1" hangingPunct="1"/>
            <a:r>
              <a:rPr lang="en-US" altLang="en-US"/>
              <a:t>the ensemble spread frequently grows.</a:t>
            </a:r>
          </a:p>
        </p:txBody>
      </p:sp>
      <p:sp>
        <p:nvSpPr>
          <p:cNvPr id="20" name="Rounded Rectangle 19">
            <a:extLst>
              <a:ext uri="{FF2B5EF4-FFF2-40B4-BE49-F238E27FC236}">
                <a16:creationId xmlns:a16="http://schemas.microsoft.com/office/drawing/2014/main" id="{FC13803D-6C52-404D-A0BB-8051BC6576B9}"/>
              </a:ext>
            </a:extLst>
          </p:cNvPr>
          <p:cNvSpPr/>
          <p:nvPr/>
        </p:nvSpPr>
        <p:spPr>
          <a:xfrm>
            <a:off x="11113" y="4489450"/>
            <a:ext cx="3930650" cy="87153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a:extLst>
              <a:ext uri="{FF2B5EF4-FFF2-40B4-BE49-F238E27FC236}">
                <a16:creationId xmlns:a16="http://schemas.microsoft.com/office/drawing/2014/main" id="{B59971B6-C852-DB4E-87F7-DF8F4985ADDA}"/>
              </a:ext>
            </a:extLst>
          </p:cNvPr>
          <p:cNvCxnSpPr>
            <a:cxnSpLocks noChangeShapeType="1"/>
          </p:cNvCxnSpPr>
          <p:nvPr/>
        </p:nvCxnSpPr>
        <p:spPr bwMode="auto">
          <a:xfrm>
            <a:off x="7466013" y="42211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Connector 27">
            <a:extLst>
              <a:ext uri="{FF2B5EF4-FFF2-40B4-BE49-F238E27FC236}">
                <a16:creationId xmlns:a16="http://schemas.microsoft.com/office/drawing/2014/main" id="{2E63CB76-6BA8-D54C-B690-B8085B5866DC}"/>
              </a:ext>
            </a:extLst>
          </p:cNvPr>
          <p:cNvCxnSpPr>
            <a:cxnSpLocks noChangeShapeType="1"/>
          </p:cNvCxnSpPr>
          <p:nvPr/>
        </p:nvCxnSpPr>
        <p:spPr bwMode="auto">
          <a:xfrm>
            <a:off x="6315075" y="42211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a:extLst>
              <a:ext uri="{FF2B5EF4-FFF2-40B4-BE49-F238E27FC236}">
                <a16:creationId xmlns:a16="http://schemas.microsoft.com/office/drawing/2014/main" id="{286D266B-F310-8F45-8D02-A001B4954AC6}"/>
              </a:ext>
            </a:extLst>
          </p:cNvPr>
          <p:cNvCxnSpPr>
            <a:cxnSpLocks noChangeShapeType="1"/>
          </p:cNvCxnSpPr>
          <p:nvPr/>
        </p:nvCxnSpPr>
        <p:spPr bwMode="auto">
          <a:xfrm>
            <a:off x="5121275" y="42211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Rounded Rectangle 21">
            <a:extLst>
              <a:ext uri="{FF2B5EF4-FFF2-40B4-BE49-F238E27FC236}">
                <a16:creationId xmlns:a16="http://schemas.microsoft.com/office/drawing/2014/main" id="{2B79F07C-A88B-F14F-BF37-1EED7F9B334B}"/>
              </a:ext>
            </a:extLst>
          </p:cNvPr>
          <p:cNvSpPr/>
          <p:nvPr/>
        </p:nvSpPr>
        <p:spPr>
          <a:xfrm>
            <a:off x="65088" y="4310063"/>
            <a:ext cx="3854450" cy="8715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Straight Connector 24">
            <a:extLst>
              <a:ext uri="{FF2B5EF4-FFF2-40B4-BE49-F238E27FC236}">
                <a16:creationId xmlns:a16="http://schemas.microsoft.com/office/drawing/2014/main" id="{DDAF4CF8-20EE-F442-94AA-ABFFA932F6C6}"/>
              </a:ext>
            </a:extLst>
          </p:cNvPr>
          <p:cNvCxnSpPr>
            <a:cxnSpLocks noChangeShapeType="1"/>
          </p:cNvCxnSpPr>
          <p:nvPr/>
        </p:nvCxnSpPr>
        <p:spPr bwMode="auto">
          <a:xfrm>
            <a:off x="3935413" y="4221163"/>
            <a:ext cx="0" cy="1247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5006" name="TextBox 23">
            <a:extLst>
              <a:ext uri="{FF2B5EF4-FFF2-40B4-BE49-F238E27FC236}">
                <a16:creationId xmlns:a16="http://schemas.microsoft.com/office/drawing/2014/main" id="{EAC4D279-75AE-414A-8F1B-0A25F9EFAB32}"/>
              </a:ext>
            </a:extLst>
          </p:cNvPr>
          <p:cNvSpPr txBox="1">
            <a:spLocks noChangeArrowheads="1"/>
          </p:cNvSpPr>
          <p:nvPr/>
        </p:nvSpPr>
        <p:spPr bwMode="auto">
          <a:xfrm>
            <a:off x="65088" y="4094163"/>
            <a:ext cx="37401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t>With a good assimilation: ensemble spread ultimately remains stable and small enough to be informative</a:t>
            </a:r>
          </a:p>
        </p:txBody>
      </p:sp>
      <p:sp>
        <p:nvSpPr>
          <p:cNvPr id="27" name="Rounded Rectangle 26">
            <a:extLst>
              <a:ext uri="{FF2B5EF4-FFF2-40B4-BE49-F238E27FC236}">
                <a16:creationId xmlns:a16="http://schemas.microsoft.com/office/drawing/2014/main" id="{5F271551-46A5-5242-A59D-264C8D86F6E0}"/>
              </a:ext>
            </a:extLst>
          </p:cNvPr>
          <p:cNvSpPr/>
          <p:nvPr/>
        </p:nvSpPr>
        <p:spPr>
          <a:xfrm>
            <a:off x="8131175" y="1590675"/>
            <a:ext cx="885825" cy="434498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008" name="TextBox 32">
            <a:extLst>
              <a:ext uri="{FF2B5EF4-FFF2-40B4-BE49-F238E27FC236}">
                <a16:creationId xmlns:a16="http://schemas.microsoft.com/office/drawing/2014/main" id="{217E1FFE-731B-8A40-848A-FE61AC2AE85D}"/>
              </a:ext>
            </a:extLst>
          </p:cNvPr>
          <p:cNvSpPr txBox="1">
            <a:spLocks noChangeArrowheads="1"/>
          </p:cNvSpPr>
          <p:nvPr/>
        </p:nvSpPr>
        <p:spPr bwMode="auto">
          <a:xfrm>
            <a:off x="2217738" y="1270000"/>
            <a:ext cx="470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t>You can represent uncertainty.</a:t>
            </a:r>
          </a:p>
        </p:txBody>
      </p:sp>
      <p:sp>
        <p:nvSpPr>
          <p:cNvPr id="85009" name="TextBox 33">
            <a:extLst>
              <a:ext uri="{FF2B5EF4-FFF2-40B4-BE49-F238E27FC236}">
                <a16:creationId xmlns:a16="http://schemas.microsoft.com/office/drawing/2014/main" id="{9B26A841-F994-494C-9A47-A5110A4C1B19}"/>
              </a:ext>
            </a:extLst>
          </p:cNvPr>
          <p:cNvSpPr txBox="1">
            <a:spLocks noChangeArrowheads="1"/>
          </p:cNvSpPr>
          <p:nvPr/>
        </p:nvSpPr>
        <p:spPr bwMode="auto">
          <a:xfrm>
            <a:off x="4741863" y="5649913"/>
            <a:ext cx="190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observation times</a:t>
            </a:r>
          </a:p>
        </p:txBody>
      </p:sp>
      <p:cxnSp>
        <p:nvCxnSpPr>
          <p:cNvPr id="35" name="Straight Arrow Connector 34">
            <a:extLst>
              <a:ext uri="{FF2B5EF4-FFF2-40B4-BE49-F238E27FC236}">
                <a16:creationId xmlns:a16="http://schemas.microsoft.com/office/drawing/2014/main" id="{48278192-092B-A34D-A1EA-795163BA7B86}"/>
              </a:ext>
            </a:extLst>
          </p:cNvPr>
          <p:cNvCxnSpPr>
            <a:cxnSpLocks noChangeShapeType="1"/>
            <a:stCxn id="85009" idx="1"/>
          </p:cNvCxnSpPr>
          <p:nvPr/>
        </p:nvCxnSpPr>
        <p:spPr bwMode="auto">
          <a:xfrm flipH="1" flipV="1">
            <a:off x="3940175" y="5529263"/>
            <a:ext cx="801688" cy="3063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Straight Arrow Connector 36">
            <a:extLst>
              <a:ext uri="{FF2B5EF4-FFF2-40B4-BE49-F238E27FC236}">
                <a16:creationId xmlns:a16="http://schemas.microsoft.com/office/drawing/2014/main" id="{255737C3-637D-A54A-BEE7-8AAAB4C8CBDC}"/>
              </a:ext>
            </a:extLst>
          </p:cNvPr>
          <p:cNvCxnSpPr>
            <a:cxnSpLocks noChangeShapeType="1"/>
          </p:cNvCxnSpPr>
          <p:nvPr/>
        </p:nvCxnSpPr>
        <p:spPr bwMode="auto">
          <a:xfrm flipH="1" flipV="1">
            <a:off x="5121275" y="5529263"/>
            <a:ext cx="431800" cy="2174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Straight Arrow Connector 37">
            <a:extLst>
              <a:ext uri="{FF2B5EF4-FFF2-40B4-BE49-F238E27FC236}">
                <a16:creationId xmlns:a16="http://schemas.microsoft.com/office/drawing/2014/main" id="{19488DD4-1EEF-274A-8F4E-1B17F0133B3B}"/>
              </a:ext>
            </a:extLst>
          </p:cNvPr>
          <p:cNvCxnSpPr>
            <a:cxnSpLocks noChangeShapeType="1"/>
            <a:stCxn id="85009" idx="3"/>
          </p:cNvCxnSpPr>
          <p:nvPr/>
        </p:nvCxnSpPr>
        <p:spPr bwMode="auto">
          <a:xfrm flipV="1">
            <a:off x="6645275" y="5548313"/>
            <a:ext cx="820738" cy="2873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Arrow Connector 38">
            <a:extLst>
              <a:ext uri="{FF2B5EF4-FFF2-40B4-BE49-F238E27FC236}">
                <a16:creationId xmlns:a16="http://schemas.microsoft.com/office/drawing/2014/main" id="{5CAF7CF4-6A9D-B243-A41C-6E57E7BA0081}"/>
              </a:ext>
            </a:extLst>
          </p:cNvPr>
          <p:cNvCxnSpPr>
            <a:cxnSpLocks noChangeShapeType="1"/>
          </p:cNvCxnSpPr>
          <p:nvPr/>
        </p:nvCxnSpPr>
        <p:spPr bwMode="auto">
          <a:xfrm flipV="1">
            <a:off x="5992813" y="5529263"/>
            <a:ext cx="361950" cy="2174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5014" name="Slide Number Placeholder 5">
            <a:extLst>
              <a:ext uri="{FF2B5EF4-FFF2-40B4-BE49-F238E27FC236}">
                <a16:creationId xmlns:a16="http://schemas.microsoft.com/office/drawing/2014/main" id="{C87B1C34-FE5B-F248-A062-B3A2FEE7ABE0}"/>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D3BEA588-D0EE-8D43-B90A-3E94F8C6B899}" type="slidenum">
              <a:rPr lang="en-US" altLang="en-US" sz="1200">
                <a:solidFill>
                  <a:srgbClr val="898989"/>
                </a:solidFill>
              </a:rPr>
              <a:pPr algn="ctr" eaLnBrk="1" hangingPunct="1"/>
              <a:t>68</a:t>
            </a:fld>
            <a:endParaRPr lang="en-US" altLang="en-US" sz="1200">
              <a:solidFill>
                <a:srgbClr val="89898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descr="Feb17_2003_spaghetti_NH.pdf">
            <a:extLst>
              <a:ext uri="{FF2B5EF4-FFF2-40B4-BE49-F238E27FC236}">
                <a16:creationId xmlns:a16="http://schemas.microsoft.com/office/drawing/2014/main" id="{3B41D362-190E-A240-9A27-F7268758E5C9}"/>
              </a:ext>
            </a:extLst>
          </p:cNvPr>
          <p:cNvPicPr>
            <a:picLocks noChangeAspect="1"/>
          </p:cNvPicPr>
          <p:nvPr/>
        </p:nvPicPr>
        <p:blipFill>
          <a:blip r:embed="rId2">
            <a:extLst>
              <a:ext uri="{28A0092B-C50C-407E-A947-70E740481C1C}">
                <a14:useLocalDpi xmlns:a14="http://schemas.microsoft.com/office/drawing/2010/main" val="0"/>
              </a:ext>
            </a:extLst>
          </a:blip>
          <a:srcRect b="5573"/>
          <a:stretch>
            <a:fillRect/>
          </a:stretch>
        </p:blipFill>
        <p:spPr bwMode="auto">
          <a:xfrm>
            <a:off x="914400" y="666750"/>
            <a:ext cx="59293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Box 6">
            <a:extLst>
              <a:ext uri="{FF2B5EF4-FFF2-40B4-BE49-F238E27FC236}">
                <a16:creationId xmlns:a16="http://schemas.microsoft.com/office/drawing/2014/main" id="{CFB8D02E-F152-404C-A69F-1F5646469F37}"/>
              </a:ext>
            </a:extLst>
          </p:cNvPr>
          <p:cNvSpPr txBox="1">
            <a:spLocks noChangeArrowheads="1"/>
          </p:cNvSpPr>
          <p:nvPr/>
        </p:nvSpPr>
        <p:spPr bwMode="auto">
          <a:xfrm>
            <a:off x="6248400" y="228600"/>
            <a:ext cx="27114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Assimilation uses 80 members of 2</a:t>
            </a:r>
            <a:r>
              <a:rPr lang="en-US" altLang="en-US" baseline="30000"/>
              <a:t>o  </a:t>
            </a:r>
            <a:r>
              <a:rPr lang="en-US" altLang="en-US"/>
              <a:t>FV CAM forced by a single ocean (Hadley+ NCEP-OI2)  and produces a very   competitive reanalysis.</a:t>
            </a:r>
          </a:p>
        </p:txBody>
      </p:sp>
      <p:sp>
        <p:nvSpPr>
          <p:cNvPr id="86020" name="TextBox 6">
            <a:extLst>
              <a:ext uri="{FF2B5EF4-FFF2-40B4-BE49-F238E27FC236}">
                <a16:creationId xmlns:a16="http://schemas.microsoft.com/office/drawing/2014/main" id="{3BC75F4E-B974-FC43-A4FE-0CD3DC9CFEAD}"/>
              </a:ext>
            </a:extLst>
          </p:cNvPr>
          <p:cNvSpPr txBox="1">
            <a:spLocks noChangeArrowheads="1"/>
          </p:cNvSpPr>
          <p:nvPr/>
        </p:nvSpPr>
        <p:spPr bwMode="auto">
          <a:xfrm>
            <a:off x="152400" y="304800"/>
            <a:ext cx="2362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O(1 million) atmospheric obs are assimilated every day.</a:t>
            </a:r>
          </a:p>
        </p:txBody>
      </p:sp>
      <p:sp>
        <p:nvSpPr>
          <p:cNvPr id="86021" name="TextBox 9">
            <a:extLst>
              <a:ext uri="{FF2B5EF4-FFF2-40B4-BE49-F238E27FC236}">
                <a16:creationId xmlns:a16="http://schemas.microsoft.com/office/drawing/2014/main" id="{10AFCD19-B3DE-2A42-ABEE-D736E1D68AC8}"/>
              </a:ext>
            </a:extLst>
          </p:cNvPr>
          <p:cNvSpPr txBox="1">
            <a:spLocks noChangeArrowheads="1"/>
          </p:cNvSpPr>
          <p:nvPr/>
        </p:nvSpPr>
        <p:spPr bwMode="auto">
          <a:xfrm>
            <a:off x="228600" y="5181600"/>
            <a:ext cx="1905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500 hPa GPH</a:t>
            </a:r>
          </a:p>
          <a:p>
            <a:pPr algn="ctr" eaLnBrk="1" hangingPunct="1"/>
            <a:r>
              <a:rPr lang="en-US" altLang="en-US" sz="1400"/>
              <a:t>Feb 17 2003</a:t>
            </a:r>
          </a:p>
          <a:p>
            <a:pPr algn="ctr" eaLnBrk="1" hangingPunct="1"/>
            <a:r>
              <a:rPr lang="en-US" altLang="en-US" sz="1400"/>
              <a:t>Contours</a:t>
            </a:r>
          </a:p>
          <a:p>
            <a:pPr algn="ctr" eaLnBrk="1" hangingPunct="1"/>
            <a:r>
              <a:rPr lang="en-US" altLang="en-US" sz="1400"/>
              <a:t>5200m:5700m by 100</a:t>
            </a:r>
          </a:p>
        </p:txBody>
      </p:sp>
      <p:sp>
        <p:nvSpPr>
          <p:cNvPr id="11" name="TextBox 6">
            <a:extLst>
              <a:ext uri="{FF2B5EF4-FFF2-40B4-BE49-F238E27FC236}">
                <a16:creationId xmlns:a16="http://schemas.microsoft.com/office/drawing/2014/main" id="{5013DFBA-C590-B84D-8988-316B4431BB2E}"/>
              </a:ext>
            </a:extLst>
          </p:cNvPr>
          <p:cNvSpPr txBox="1">
            <a:spLocks noChangeArrowheads="1"/>
          </p:cNvSpPr>
          <p:nvPr/>
        </p:nvSpPr>
        <p:spPr bwMode="auto">
          <a:xfrm>
            <a:off x="6705600" y="3787775"/>
            <a:ext cx="2286000" cy="230822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spcBef>
                <a:spcPts val="0"/>
              </a:spcBef>
              <a:defRPr/>
            </a:pPr>
            <a:r>
              <a:rPr lang="en-US" dirty="0">
                <a:solidFill>
                  <a:schemeClr val="dk1"/>
                </a:solidFill>
                <a:latin typeface="+mn-lt"/>
                <a:ea typeface="+mn-ea"/>
              </a:rPr>
              <a:t>1998-2010</a:t>
            </a:r>
          </a:p>
          <a:p>
            <a:pPr algn="ctr">
              <a:spcBef>
                <a:spcPts val="0"/>
              </a:spcBef>
              <a:defRPr/>
            </a:pPr>
            <a:r>
              <a:rPr lang="en-US" dirty="0">
                <a:solidFill>
                  <a:schemeClr val="dk1"/>
                </a:solidFill>
                <a:latin typeface="+mn-lt"/>
                <a:ea typeface="+mn-ea"/>
              </a:rPr>
              <a:t>4x daily</a:t>
            </a:r>
          </a:p>
          <a:p>
            <a:pPr algn="ctr">
              <a:spcBef>
                <a:spcPts val="0"/>
              </a:spcBef>
              <a:defRPr/>
            </a:pPr>
            <a:r>
              <a:rPr lang="en-US" dirty="0">
                <a:solidFill>
                  <a:schemeClr val="dk1"/>
                </a:solidFill>
                <a:latin typeface="+mn-lt"/>
                <a:ea typeface="+mn-ea"/>
              </a:rPr>
              <a:t>is free and available. Contact </a:t>
            </a:r>
            <a:r>
              <a:rPr lang="en-US" dirty="0" err="1">
                <a:solidFill>
                  <a:schemeClr val="dk1"/>
                </a:solidFill>
                <a:latin typeface="+mn-lt"/>
                <a:ea typeface="+mn-ea"/>
              </a:rPr>
              <a:t>dart@ucar.edu</a:t>
            </a:r>
            <a:endParaRPr lang="en-US" dirty="0">
              <a:solidFill>
                <a:schemeClr val="dk1"/>
              </a:solidFill>
              <a:latin typeface="+mn-lt"/>
              <a:ea typeface="+mn-ea"/>
            </a:endParaRPr>
          </a:p>
        </p:txBody>
      </p:sp>
      <p:sp>
        <p:nvSpPr>
          <p:cNvPr id="86023" name="Title 7">
            <a:extLst>
              <a:ext uri="{FF2B5EF4-FFF2-40B4-BE49-F238E27FC236}">
                <a16:creationId xmlns:a16="http://schemas.microsoft.com/office/drawing/2014/main" id="{74BDD8D8-CD96-6A4C-A3AC-7137DEB8DF26}"/>
              </a:ext>
            </a:extLst>
          </p:cNvPr>
          <p:cNvSpPr txBox="1">
            <a:spLocks/>
          </p:cNvSpPr>
          <p:nvPr/>
        </p:nvSpPr>
        <p:spPr bwMode="auto">
          <a:xfrm>
            <a:off x="2438400" y="0"/>
            <a:ext cx="3581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chemeClr val="tx2"/>
                </a:solidFill>
              </a:rPr>
              <a:t>Atmospheric Reanalysis</a:t>
            </a:r>
          </a:p>
        </p:txBody>
      </p:sp>
      <p:sp>
        <p:nvSpPr>
          <p:cNvPr id="86024" name="Slide Number Placeholder 5">
            <a:extLst>
              <a:ext uri="{FF2B5EF4-FFF2-40B4-BE49-F238E27FC236}">
                <a16:creationId xmlns:a16="http://schemas.microsoft.com/office/drawing/2014/main" id="{46803D9A-AEB3-A64D-90E6-A0AF9388C76C}"/>
              </a:ext>
            </a:extLst>
          </p:cNvPr>
          <p:cNvSpPr txBox="1">
            <a:spLocks/>
          </p:cNvSpPr>
          <p:nvPr/>
        </p:nvSpPr>
        <p:spPr bwMode="auto">
          <a:xfrm>
            <a:off x="3505200" y="63246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898989"/>
                </a:solidFill>
              </a:rPr>
              <a:t>CAHMDA-V July 2012 pg </a:t>
            </a:r>
            <a:fld id="{174BFA08-0368-374C-88DD-1A1390A5864F}" type="slidenum">
              <a:rPr lang="en-US" altLang="en-US" sz="1200">
                <a:solidFill>
                  <a:srgbClr val="898989"/>
                </a:solidFill>
              </a:rPr>
              <a:pPr algn="ctr" eaLnBrk="1" hangingPunct="1"/>
              <a:t>69</a:t>
            </a:fld>
            <a:endParaRPr lang="en-US" altLang="en-US" sz="1200">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C9E5CDB-0635-BE4D-BF7E-69D6BA19E42A}"/>
              </a:ext>
            </a:extLst>
          </p:cNvPr>
          <p:cNvSpPr>
            <a:spLocks noGrp="1"/>
          </p:cNvSpPr>
          <p:nvPr>
            <p:ph type="title"/>
          </p:nvPr>
        </p:nvSpPr>
        <p:spPr>
          <a:xfrm>
            <a:off x="457200" y="0"/>
            <a:ext cx="8229600" cy="1143000"/>
          </a:xfrm>
        </p:spPr>
        <p:txBody>
          <a:bodyPr/>
          <a:lstStyle/>
          <a:p>
            <a:r>
              <a:rPr lang="en-US" altLang="en-US">
                <a:ea typeface="ＭＳ Ｐゴシック" panose="020B0600070205080204" pitchFamily="34" charset="-128"/>
              </a:rPr>
              <a:t>The </a:t>
            </a:r>
            <a:r>
              <a:rPr lang="en-US" altLang="en-US">
                <a:solidFill>
                  <a:srgbClr val="FF0000"/>
                </a:solidFill>
                <a:ea typeface="ＭＳ Ｐゴシック" panose="020B0600070205080204" pitchFamily="34" charset="-128"/>
              </a:rPr>
              <a:t>a</a:t>
            </a:r>
            <a:r>
              <a:rPr lang="en-US" altLang="en-US">
                <a:ea typeface="ＭＳ Ｐゴシック" panose="020B0600070205080204" pitchFamily="34" charset="-128"/>
              </a:rPr>
              <a:t>geostrophic wind</a:t>
            </a:r>
          </a:p>
        </p:txBody>
      </p:sp>
      <p:sp>
        <p:nvSpPr>
          <p:cNvPr id="22531" name="Content Placeholder 2">
            <a:extLst>
              <a:ext uri="{FF2B5EF4-FFF2-40B4-BE49-F238E27FC236}">
                <a16:creationId xmlns:a16="http://schemas.microsoft.com/office/drawing/2014/main" id="{4DAE16E8-4A15-8244-95D7-9A65D3675637}"/>
              </a:ext>
            </a:extLst>
          </p:cNvPr>
          <p:cNvSpPr>
            <a:spLocks noGrp="1"/>
          </p:cNvSpPr>
          <p:nvPr>
            <p:ph idx="1"/>
          </p:nvPr>
        </p:nvSpPr>
        <p:spPr>
          <a:xfrm>
            <a:off x="457200" y="1081088"/>
            <a:ext cx="8229600" cy="5521325"/>
          </a:xfrm>
        </p:spPr>
        <p:txBody>
          <a:bodyPr/>
          <a:lstStyle/>
          <a:p>
            <a:r>
              <a:rPr lang="en-US" altLang="en-US">
                <a:ea typeface="ＭＳ Ｐゴシック" panose="020B0600070205080204" pitchFamily="34" charset="-128"/>
              </a:rPr>
              <a:t>The </a:t>
            </a:r>
            <a:r>
              <a:rPr lang="en-US" altLang="en-US" i="1">
                <a:solidFill>
                  <a:srgbClr val="FF0000"/>
                </a:solidFill>
                <a:ea typeface="ＭＳ Ｐゴシック" panose="020B0600070205080204" pitchFamily="34" charset="-128"/>
              </a:rPr>
              <a:t>a</a:t>
            </a:r>
            <a:r>
              <a:rPr lang="en-US" altLang="en-US" i="1">
                <a:ea typeface="ＭＳ Ｐゴシック" panose="020B0600070205080204" pitchFamily="34" charset="-128"/>
              </a:rPr>
              <a:t>geostrophic wind </a:t>
            </a:r>
            <a:r>
              <a:rPr lang="en-US" altLang="en-US">
                <a:ea typeface="ＭＳ Ｐゴシック" panose="020B0600070205080204" pitchFamily="34" charset="-128"/>
              </a:rPr>
              <a:t>is defined as the </a:t>
            </a:r>
            <a:r>
              <a:rPr lang="en-US" altLang="en-US" i="1">
                <a:ea typeface="ＭＳ Ｐゴシック" panose="020B0600070205080204" pitchFamily="34" charset="-128"/>
              </a:rPr>
              <a:t>difference </a:t>
            </a:r>
            <a:r>
              <a:rPr lang="en-US" altLang="en-US">
                <a:ea typeface="ＭＳ Ｐゴシック" panose="020B0600070205080204" pitchFamily="34" charset="-128"/>
              </a:rPr>
              <a:t>between the actual wind and the geostrophic wind: </a:t>
            </a:r>
            <a:endParaRPr lang="en-US" altLang="en-US">
              <a:solidFill>
                <a:srgbClr val="FF0000"/>
              </a:solidFill>
              <a:ea typeface="ＭＳ Ｐゴシック" panose="020B0600070205080204" pitchFamily="34" charset="-128"/>
            </a:endParaRPr>
          </a:p>
          <a:p>
            <a:pPr>
              <a:buFont typeface="Arial" panose="020B0604020202020204" pitchFamily="34" charset="0"/>
              <a:buNone/>
            </a:pPr>
            <a:endParaRPr lang="en-US" altLang="en-US">
              <a:solidFill>
                <a:srgbClr val="FF0000"/>
              </a:solidFill>
              <a:ea typeface="ＭＳ Ｐゴシック" panose="020B0600070205080204" pitchFamily="34" charset="-128"/>
            </a:endParaRPr>
          </a:p>
          <a:p>
            <a:pPr>
              <a:buFont typeface="Arial" panose="020B0604020202020204" pitchFamily="34" charset="0"/>
              <a:buNone/>
            </a:pPr>
            <a:endParaRPr lang="en-US" altLang="en-US">
              <a:solidFill>
                <a:srgbClr val="FF0000"/>
              </a:solidFill>
              <a:ea typeface="ＭＳ Ｐゴシック" panose="020B0600070205080204" pitchFamily="34" charset="-128"/>
            </a:endParaRPr>
          </a:p>
          <a:p>
            <a:pPr>
              <a:buFont typeface="Arial" panose="020B0604020202020204" pitchFamily="34" charset="0"/>
              <a:buNone/>
            </a:pPr>
            <a:r>
              <a:rPr lang="en-US" altLang="en-US">
                <a:solidFill>
                  <a:srgbClr val="FF0000"/>
                </a:solidFill>
                <a:ea typeface="ＭＳ Ｐゴシック" panose="020B0600070205080204" pitchFamily="34" charset="-128"/>
              </a:rPr>
              <a:t>3. Substitute (u</a:t>
            </a:r>
            <a:r>
              <a:rPr lang="en-US" altLang="en-US" baseline="-25000">
                <a:ea typeface="ＭＳ Ｐゴシック" panose="020B0600070205080204" pitchFamily="34" charset="-128"/>
              </a:rPr>
              <a:t>g</a:t>
            </a:r>
            <a:r>
              <a:rPr lang="en-US" altLang="en-US">
                <a:solidFill>
                  <a:srgbClr val="FF0000"/>
                </a:solidFill>
                <a:ea typeface="ＭＳ Ｐゴシック" panose="020B0600070205080204" pitchFamily="34" charset="-128"/>
              </a:rPr>
              <a:t>+u</a:t>
            </a:r>
            <a:r>
              <a:rPr lang="en-US" altLang="en-US" baseline="-25000">
                <a:ea typeface="ＭＳ Ｐゴシック" panose="020B0600070205080204" pitchFamily="34" charset="-128"/>
              </a:rPr>
              <a:t>a</a:t>
            </a:r>
            <a:r>
              <a:rPr lang="en-US" altLang="en-US">
                <a:solidFill>
                  <a:srgbClr val="FF0000"/>
                </a:solidFill>
                <a:ea typeface="ＭＳ Ｐゴシック" panose="020B0600070205080204" pitchFamily="34" charset="-128"/>
              </a:rPr>
              <a:t>) for u and (v</a:t>
            </a:r>
            <a:r>
              <a:rPr lang="en-US" altLang="en-US" baseline="-25000">
                <a:ea typeface="ＭＳ Ｐゴシック" panose="020B0600070205080204" pitchFamily="34" charset="-128"/>
              </a:rPr>
              <a:t>g</a:t>
            </a:r>
            <a:r>
              <a:rPr lang="en-US" altLang="en-US">
                <a:solidFill>
                  <a:srgbClr val="FF0000"/>
                </a:solidFill>
                <a:ea typeface="ＭＳ Ｐゴシック" panose="020B0600070205080204" pitchFamily="34" charset="-128"/>
              </a:rPr>
              <a:t>+v</a:t>
            </a:r>
            <a:r>
              <a:rPr lang="en-US" altLang="en-US" baseline="-25000">
                <a:ea typeface="ＭＳ Ｐゴシック" panose="020B0600070205080204" pitchFamily="34" charset="-128"/>
              </a:rPr>
              <a:t>a</a:t>
            </a:r>
            <a:r>
              <a:rPr lang="en-US" altLang="en-US">
                <a:solidFill>
                  <a:srgbClr val="FF0000"/>
                </a:solidFill>
                <a:ea typeface="ＭＳ Ｐゴシック" panose="020B0600070205080204" pitchFamily="34" charset="-128"/>
              </a:rPr>
              <a:t>) for v in the momentum equations above to show that the following are true: </a:t>
            </a:r>
          </a:p>
          <a:p>
            <a:pPr>
              <a:buFont typeface="Arial" panose="020B0604020202020204" pitchFamily="34" charset="0"/>
              <a:buNone/>
            </a:pPr>
            <a:endParaRPr lang="en-US" altLang="en-US">
              <a:ea typeface="ＭＳ Ｐゴシック" panose="020B0600070205080204" pitchFamily="34" charset="-128"/>
            </a:endParaRPr>
          </a:p>
        </p:txBody>
      </p:sp>
      <p:pic>
        <p:nvPicPr>
          <p:cNvPr id="22532" name="Picture 11" descr="latex-image-1.pdf">
            <a:extLst>
              <a:ext uri="{FF2B5EF4-FFF2-40B4-BE49-F238E27FC236}">
                <a16:creationId xmlns:a16="http://schemas.microsoft.com/office/drawing/2014/main" id="{E77A5586-6098-6A42-A148-0DF3349AAA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3122613"/>
            <a:ext cx="223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3" descr="latex-image-1.pdf">
            <a:extLst>
              <a:ext uri="{FF2B5EF4-FFF2-40B4-BE49-F238E27FC236}">
                <a16:creationId xmlns:a16="http://schemas.microsoft.com/office/drawing/2014/main" id="{4D64247F-CE57-7747-8E87-255DF0FFB3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2568575"/>
            <a:ext cx="2336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4" descr="latex-image-1.pdf">
            <a:extLst>
              <a:ext uri="{FF2B5EF4-FFF2-40B4-BE49-F238E27FC236}">
                <a16:creationId xmlns:a16="http://schemas.microsoft.com/office/drawing/2014/main" id="{C783F7FE-A921-D94E-A26B-4A1DBFE4A5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9550" y="5494338"/>
            <a:ext cx="1993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6" descr="latex-image-1.pdf">
            <a:extLst>
              <a:ext uri="{FF2B5EF4-FFF2-40B4-BE49-F238E27FC236}">
                <a16:creationId xmlns:a16="http://schemas.microsoft.com/office/drawing/2014/main" id="{8C6D2511-834D-7040-A36D-78381A4CDE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025" y="5524500"/>
            <a:ext cx="2362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B1A7249-44B3-8E41-85C6-056E0A65EC72}"/>
              </a:ext>
            </a:extLst>
          </p:cNvPr>
          <p:cNvSpPr>
            <a:spLocks noGrp="1" noChangeArrowheads="1"/>
          </p:cNvSpPr>
          <p:nvPr>
            <p:ph type="title"/>
          </p:nvPr>
        </p:nvSpPr>
        <p:spPr bwMode="auto">
          <a:xfrm>
            <a:off x="660400" y="409575"/>
            <a:ext cx="8045450" cy="1231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lnSpc>
                <a:spcPct val="100000"/>
              </a:lnSpc>
            </a:pPr>
            <a:r>
              <a:rPr lang="en-US" altLang="en-US" sz="2400">
                <a:ea typeface="ＭＳ Ｐゴシック" panose="020B0600070205080204" pitchFamily="34" charset="-128"/>
              </a:rPr>
              <a:t>Geopotential height first guess (colors) and </a:t>
            </a:r>
            <a:br>
              <a:rPr lang="en-US" altLang="en-US" sz="2400">
                <a:ea typeface="ＭＳ Ｐゴシック" panose="020B0600070205080204" pitchFamily="34" charset="-128"/>
              </a:rPr>
            </a:br>
            <a:r>
              <a:rPr lang="en-US" altLang="en-US" sz="2400">
                <a:ea typeface="ＭＳ Ｐゴシック" panose="020B0600070205080204" pitchFamily="34" charset="-128"/>
              </a:rPr>
              <a:t>analysis minus first guess (lines) </a:t>
            </a:r>
            <a:br>
              <a:rPr lang="en-US" altLang="en-US" sz="2400">
                <a:ea typeface="ＭＳ Ｐゴシック" panose="020B0600070205080204" pitchFamily="34" charset="-128"/>
              </a:rPr>
            </a:br>
            <a:r>
              <a:rPr lang="en-US" altLang="en-US" sz="2400">
                <a:ea typeface="ＭＳ Ｐゴシック" panose="020B0600070205080204" pitchFamily="34" charset="-128"/>
              </a:rPr>
              <a:t>for single pressure observations 1mb greater than first guess</a:t>
            </a:r>
          </a:p>
        </p:txBody>
      </p:sp>
      <p:sp>
        <p:nvSpPr>
          <p:cNvPr id="35843" name="AutoShape 3" descr="hgt_map">
            <a:extLst>
              <a:ext uri="{FF2B5EF4-FFF2-40B4-BE49-F238E27FC236}">
                <a16:creationId xmlns:a16="http://schemas.microsoft.com/office/drawing/2014/main" id="{DA171CFF-A65A-F64C-B506-7ABDD8CC66AB}"/>
              </a:ext>
            </a:extLst>
          </p:cNvPr>
          <p:cNvSpPr>
            <a:spLocks noChangeAspect="1" noChangeArrowheads="1"/>
          </p:cNvSpPr>
          <p:nvPr/>
        </p:nvSpPr>
        <p:spPr bwMode="auto">
          <a:xfrm>
            <a:off x="4424363" y="3281363"/>
            <a:ext cx="296862" cy="296862"/>
          </a:xfrm>
          <a:prstGeom prst="rect">
            <a:avLst/>
          </a:prstGeom>
          <a:noFill/>
          <a:ln w="9525">
            <a:noFill/>
            <a:miter lim="800000"/>
            <a:headEnd/>
            <a:tailEnd/>
          </a:ln>
        </p:spPr>
        <p:txBody>
          <a:bodyPr/>
          <a:lstStyle/>
          <a:p>
            <a:pPr defTabSz="914400">
              <a:defRPr/>
            </a:pPr>
            <a:endParaRPr lang="en-US" sz="2000">
              <a:solidFill>
                <a:srgbClr val="FFFFFF"/>
              </a:solidFill>
              <a:latin typeface="Times New Roman" charset="0"/>
              <a:ea typeface="+mn-ea"/>
            </a:endParaRPr>
          </a:p>
        </p:txBody>
      </p:sp>
      <p:pic>
        <p:nvPicPr>
          <p:cNvPr id="87044" name="Picture 4" descr="hgt_map_inc">
            <a:extLst>
              <a:ext uri="{FF2B5EF4-FFF2-40B4-BE49-F238E27FC236}">
                <a16:creationId xmlns:a16="http://schemas.microsoft.com/office/drawing/2014/main" id="{233AC475-42B5-424A-B5EB-04B173593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724" r="5988" b="12065"/>
          <a:stretch>
            <a:fillRect/>
          </a:stretch>
        </p:blipFill>
        <p:spPr bwMode="auto">
          <a:xfrm>
            <a:off x="1235075" y="2009775"/>
            <a:ext cx="730408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5">
            <a:extLst>
              <a:ext uri="{FF2B5EF4-FFF2-40B4-BE49-F238E27FC236}">
                <a16:creationId xmlns:a16="http://schemas.microsoft.com/office/drawing/2014/main" id="{2282E873-DF31-424E-8983-520FF7452C79}"/>
              </a:ext>
            </a:extLst>
          </p:cNvPr>
          <p:cNvSpPr txBox="1">
            <a:spLocks noChangeArrowheads="1"/>
          </p:cNvSpPr>
          <p:nvPr/>
        </p:nvSpPr>
        <p:spPr bwMode="auto">
          <a:xfrm>
            <a:off x="2184400" y="1992313"/>
            <a:ext cx="1641475" cy="457200"/>
          </a:xfrm>
          <a:prstGeom prst="rect">
            <a:avLst/>
          </a:prstGeom>
          <a:noFill/>
          <a:ln w="6350">
            <a:noFill/>
            <a:miter lim="800000"/>
            <a:headEnd/>
            <a:tailEnd type="none" w="sm" len="lg"/>
          </a:ln>
        </p:spPr>
        <p:txBody>
          <a:bodyPr wrap="none">
            <a:spAutoFit/>
          </a:bodyPr>
          <a:lstStyle/>
          <a:p>
            <a:pPr defTabSz="914400">
              <a:defRPr/>
            </a:pPr>
            <a:r>
              <a:rPr lang="en-US" sz="2400">
                <a:solidFill>
                  <a:srgbClr val="000000"/>
                </a:solidFill>
                <a:latin typeface="Times New Roman" charset="0"/>
                <a:ea typeface="+mn-ea"/>
              </a:rPr>
              <a:t>CDAS-SFC</a:t>
            </a:r>
          </a:p>
        </p:txBody>
      </p:sp>
      <p:sp>
        <p:nvSpPr>
          <p:cNvPr id="35846" name="Text Box 6">
            <a:extLst>
              <a:ext uri="{FF2B5EF4-FFF2-40B4-BE49-F238E27FC236}">
                <a16:creationId xmlns:a16="http://schemas.microsoft.com/office/drawing/2014/main" id="{AE2170E2-A79F-0D48-A7C6-6546792EC271}"/>
              </a:ext>
            </a:extLst>
          </p:cNvPr>
          <p:cNvSpPr txBox="1">
            <a:spLocks noChangeArrowheads="1"/>
          </p:cNvSpPr>
          <p:nvPr/>
        </p:nvSpPr>
        <p:spPr bwMode="auto">
          <a:xfrm>
            <a:off x="6280150" y="1992313"/>
            <a:ext cx="1065213" cy="457200"/>
          </a:xfrm>
          <a:prstGeom prst="rect">
            <a:avLst/>
          </a:prstGeom>
          <a:noFill/>
          <a:ln w="6350">
            <a:noFill/>
            <a:miter lim="800000"/>
            <a:headEnd/>
            <a:tailEnd type="none" w="sm" len="lg"/>
          </a:ln>
        </p:spPr>
        <p:txBody>
          <a:bodyPr wrap="none">
            <a:spAutoFit/>
          </a:bodyPr>
          <a:lstStyle/>
          <a:p>
            <a:pPr defTabSz="914400">
              <a:defRPr/>
            </a:pPr>
            <a:r>
              <a:rPr lang="en-US" sz="2400">
                <a:solidFill>
                  <a:srgbClr val="000000"/>
                </a:solidFill>
                <a:latin typeface="Times New Roman" charset="0"/>
                <a:ea typeface="+mn-ea"/>
              </a:rPr>
              <a:t>EnsFilt</a:t>
            </a:r>
          </a:p>
        </p:txBody>
      </p:sp>
      <p:sp>
        <p:nvSpPr>
          <p:cNvPr id="35847" name="Text Box 7">
            <a:extLst>
              <a:ext uri="{FF2B5EF4-FFF2-40B4-BE49-F238E27FC236}">
                <a16:creationId xmlns:a16="http://schemas.microsoft.com/office/drawing/2014/main" id="{44B77402-F05E-AB47-8C18-E5B3B2B10B56}"/>
              </a:ext>
            </a:extLst>
          </p:cNvPr>
          <p:cNvSpPr txBox="1">
            <a:spLocks noChangeArrowheads="1"/>
          </p:cNvSpPr>
          <p:nvPr/>
        </p:nvSpPr>
        <p:spPr bwMode="auto">
          <a:xfrm>
            <a:off x="152400" y="2965450"/>
            <a:ext cx="1106488" cy="457200"/>
          </a:xfrm>
          <a:prstGeom prst="rect">
            <a:avLst/>
          </a:prstGeom>
          <a:noFill/>
          <a:ln w="6350">
            <a:noFill/>
            <a:miter lim="800000"/>
            <a:headEnd/>
            <a:tailEnd type="none" w="sm" len="lg"/>
          </a:ln>
        </p:spPr>
        <p:txBody>
          <a:bodyPr wrap="none">
            <a:spAutoFit/>
          </a:bodyPr>
          <a:lstStyle/>
          <a:p>
            <a:pPr algn="r" defTabSz="914400">
              <a:defRPr/>
            </a:pPr>
            <a:r>
              <a:rPr lang="en-US" sz="2400">
                <a:solidFill>
                  <a:srgbClr val="FFFF00"/>
                </a:solidFill>
                <a:latin typeface="Times New Roman" charset="0"/>
                <a:ea typeface="+mn-ea"/>
              </a:rPr>
              <a:t>300 mb</a:t>
            </a:r>
          </a:p>
        </p:txBody>
      </p:sp>
      <p:sp>
        <p:nvSpPr>
          <p:cNvPr id="35848" name="Text Box 8">
            <a:extLst>
              <a:ext uri="{FF2B5EF4-FFF2-40B4-BE49-F238E27FC236}">
                <a16:creationId xmlns:a16="http://schemas.microsoft.com/office/drawing/2014/main" id="{506A54E9-147F-0E44-B814-EBCE667F72E6}"/>
              </a:ext>
            </a:extLst>
          </p:cNvPr>
          <p:cNvSpPr txBox="1">
            <a:spLocks noChangeArrowheads="1"/>
          </p:cNvSpPr>
          <p:nvPr/>
        </p:nvSpPr>
        <p:spPr bwMode="auto">
          <a:xfrm>
            <a:off x="0" y="4384675"/>
            <a:ext cx="1258888" cy="457200"/>
          </a:xfrm>
          <a:prstGeom prst="rect">
            <a:avLst/>
          </a:prstGeom>
          <a:noFill/>
          <a:ln w="6350">
            <a:noFill/>
            <a:miter lim="800000"/>
            <a:headEnd/>
            <a:tailEnd type="none" w="sm" len="lg"/>
          </a:ln>
        </p:spPr>
        <p:txBody>
          <a:bodyPr wrap="none">
            <a:spAutoFit/>
          </a:bodyPr>
          <a:lstStyle/>
          <a:p>
            <a:pPr algn="r" defTabSz="914400">
              <a:defRPr/>
            </a:pPr>
            <a:r>
              <a:rPr lang="en-US" sz="2400">
                <a:solidFill>
                  <a:srgbClr val="FFFF00"/>
                </a:solidFill>
                <a:latin typeface="Times New Roman" charset="0"/>
                <a:ea typeface="+mn-ea"/>
              </a:rPr>
              <a:t>1000 mb</a:t>
            </a:r>
          </a:p>
        </p:txBody>
      </p:sp>
      <p:sp>
        <p:nvSpPr>
          <p:cNvPr id="35849" name="Text Box 9">
            <a:extLst>
              <a:ext uri="{FF2B5EF4-FFF2-40B4-BE49-F238E27FC236}">
                <a16:creationId xmlns:a16="http://schemas.microsoft.com/office/drawing/2014/main" id="{4C9E692B-770F-924E-8EC5-D7F14E9F081E}"/>
              </a:ext>
            </a:extLst>
          </p:cNvPr>
          <p:cNvSpPr txBox="1">
            <a:spLocks noChangeArrowheads="1"/>
          </p:cNvSpPr>
          <p:nvPr/>
        </p:nvSpPr>
        <p:spPr bwMode="auto">
          <a:xfrm>
            <a:off x="431800" y="5578475"/>
            <a:ext cx="8380413" cy="822325"/>
          </a:xfrm>
          <a:prstGeom prst="rect">
            <a:avLst/>
          </a:prstGeom>
          <a:noFill/>
          <a:ln w="6350">
            <a:noFill/>
            <a:miter lim="800000"/>
            <a:headEnd/>
            <a:tailEnd type="none" w="sm" len="lg"/>
          </a:ln>
        </p:spPr>
        <p:txBody>
          <a:bodyPr>
            <a:spAutoFit/>
          </a:bodyPr>
          <a:lstStyle/>
          <a:p>
            <a:pPr defTabSz="914400">
              <a:defRPr/>
            </a:pPr>
            <a:r>
              <a:rPr lang="en-US" sz="2400">
                <a:solidFill>
                  <a:srgbClr val="FFFFFF"/>
                </a:solidFill>
                <a:latin typeface="Times New Roman" charset="0"/>
                <a:ea typeface="+mn-ea"/>
              </a:rPr>
              <a:t>Ensemble filter can extract spatially-varying structures relative to the flow and the previous observational density.</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97C6AA64-92EB-9845-A9C5-5CA1A2A22A97}"/>
              </a:ext>
            </a:extLst>
          </p:cNvPr>
          <p:cNvSpPr>
            <a:spLocks noGrp="1" noChangeArrowheads="1"/>
          </p:cNvSpPr>
          <p:nvPr>
            <p:ph type="title"/>
          </p:nvPr>
        </p:nvSpPr>
        <p:spPr bwMode="auto">
          <a:xfrm>
            <a:off x="685800" y="1270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type="none" w="sm" len="lg"/>
              </a14:hiddenLine>
            </a:ext>
          </a:extLst>
        </p:spPr>
        <p:txBody>
          <a:bodyPr wrap="square" lIns="91440" tIns="45720" rIns="91440" bIns="45720" numCol="1" anchor="t" anchorCtr="0" compatLnSpc="1">
            <a:prstTxWarp prst="textNoShape">
              <a:avLst/>
            </a:prstTxWarp>
          </a:bodyPr>
          <a:lstStyle/>
          <a:p>
            <a:pPr eaLnBrk="1" hangingPunct="1">
              <a:lnSpc>
                <a:spcPct val="80000"/>
              </a:lnSpc>
            </a:pPr>
            <a:r>
              <a:rPr lang="en-US" altLang="en-US" sz="3200" b="0">
                <a:ea typeface="ＭＳ Ｐゴシック" panose="020B0600070205080204" pitchFamily="34" charset="-128"/>
              </a:rPr>
              <a:t>Tri-State Tornado Outbreak of 18 March 1925</a:t>
            </a:r>
            <a:br>
              <a:rPr lang="en-US" altLang="en-US" sz="3200" b="0">
                <a:ea typeface="ＭＳ Ｐゴシック" panose="020B0600070205080204" pitchFamily="34" charset="-128"/>
              </a:rPr>
            </a:br>
            <a:r>
              <a:rPr lang="en-US" altLang="en-US" sz="3200" b="0">
                <a:ea typeface="ＭＳ Ｐゴシック" panose="020B0600070205080204" pitchFamily="34" charset="-128"/>
              </a:rPr>
              <a:t>(deadliest tornado in U.S. history)</a:t>
            </a:r>
          </a:p>
        </p:txBody>
      </p:sp>
      <p:pic>
        <p:nvPicPr>
          <p:cNvPr id="88067" name="Picture 4" descr="prmsl_ensmean">
            <a:extLst>
              <a:ext uri="{FF2B5EF4-FFF2-40B4-BE49-F238E27FC236}">
                <a16:creationId xmlns:a16="http://schemas.microsoft.com/office/drawing/2014/main" id="{68F0D59D-4EB4-B242-86BE-D1816CF7F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999" r="15750" b="6960"/>
          <a:stretch>
            <a:fillRect/>
          </a:stretch>
        </p:blipFill>
        <p:spPr bwMode="auto">
          <a:xfrm rot="-229517">
            <a:off x="4406900" y="965200"/>
            <a:ext cx="4205288"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 Box 5">
            <a:extLst>
              <a:ext uri="{FF2B5EF4-FFF2-40B4-BE49-F238E27FC236}">
                <a16:creationId xmlns:a16="http://schemas.microsoft.com/office/drawing/2014/main" id="{0CEF0FB6-9050-3743-B185-5B530233A29D}"/>
              </a:ext>
            </a:extLst>
          </p:cNvPr>
          <p:cNvSpPr txBox="1">
            <a:spLocks noChangeArrowheads="1"/>
          </p:cNvSpPr>
          <p:nvPr/>
        </p:nvSpPr>
        <p:spPr bwMode="auto">
          <a:xfrm>
            <a:off x="304800" y="5446713"/>
            <a:ext cx="4043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ill Sans" panose="020B0502020104020203" pitchFamily="34" charset="-79"/>
                <a:ea typeface="Osaka" pitchFamily="-84" charset="-128"/>
              </a:rPr>
              <a:t>Manual Analysis, courtesy C. Doswell</a:t>
            </a:r>
            <a:endParaRPr lang="en-US" altLang="en-US">
              <a:solidFill>
                <a:schemeClr val="tx2"/>
              </a:solidFill>
              <a:latin typeface="Gill Sans" panose="020B0502020104020203" pitchFamily="34" charset="-79"/>
              <a:ea typeface="Osaka" pitchFamily="-84" charset="-128"/>
            </a:endParaRPr>
          </a:p>
        </p:txBody>
      </p:sp>
      <p:sp>
        <p:nvSpPr>
          <p:cNvPr id="88069" name="Text Box 6">
            <a:extLst>
              <a:ext uri="{FF2B5EF4-FFF2-40B4-BE49-F238E27FC236}">
                <a16:creationId xmlns:a16="http://schemas.microsoft.com/office/drawing/2014/main" id="{5520E85D-5CBB-D146-90FD-AD15293B0E4B}"/>
              </a:ext>
            </a:extLst>
          </p:cNvPr>
          <p:cNvSpPr txBox="1">
            <a:spLocks noChangeArrowheads="1"/>
          </p:cNvSpPr>
          <p:nvPr/>
        </p:nvSpPr>
        <p:spPr bwMode="auto">
          <a:xfrm>
            <a:off x="4818063" y="5446713"/>
            <a:ext cx="4003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latin typeface="Gill Sans" panose="020B0502020104020203" pitchFamily="34" charset="-79"/>
                <a:ea typeface="Osaka" pitchFamily="-84" charset="-128"/>
              </a:rPr>
              <a:t>Ensemble mean from Ensemble Filter</a:t>
            </a:r>
          </a:p>
          <a:p>
            <a:r>
              <a:rPr lang="en-US" altLang="en-US">
                <a:latin typeface="Gill Sans" panose="020B0502020104020203" pitchFamily="34" charset="-79"/>
                <a:ea typeface="Osaka" pitchFamily="-84" charset="-128"/>
              </a:rPr>
              <a:t>(4 hPa interval, 1010 hPa thick)</a:t>
            </a:r>
            <a:endParaRPr lang="en-US" altLang="en-US">
              <a:solidFill>
                <a:schemeClr val="bg1"/>
              </a:solidFill>
              <a:latin typeface="Gill Sans" panose="020B0502020104020203" pitchFamily="34" charset="-79"/>
              <a:ea typeface="Osaka" pitchFamily="-84" charset="-128"/>
            </a:endParaRPr>
          </a:p>
        </p:txBody>
      </p:sp>
      <p:sp>
        <p:nvSpPr>
          <p:cNvPr id="88070" name="Freeform 7">
            <a:extLst>
              <a:ext uri="{FF2B5EF4-FFF2-40B4-BE49-F238E27FC236}">
                <a16:creationId xmlns:a16="http://schemas.microsoft.com/office/drawing/2014/main" id="{89EEE0F1-D3AB-A747-881D-050E3C689DB7}"/>
              </a:ext>
            </a:extLst>
          </p:cNvPr>
          <p:cNvSpPr>
            <a:spLocks/>
          </p:cNvSpPr>
          <p:nvPr/>
        </p:nvSpPr>
        <p:spPr bwMode="auto">
          <a:xfrm>
            <a:off x="3324225" y="3995738"/>
            <a:ext cx="193675" cy="361950"/>
          </a:xfrm>
          <a:custGeom>
            <a:avLst/>
            <a:gdLst>
              <a:gd name="T0" fmla="*/ 0 w 122"/>
              <a:gd name="T1" fmla="*/ 2147483647 h 228"/>
              <a:gd name="T2" fmla="*/ 2147483647 w 122"/>
              <a:gd name="T3" fmla="*/ 2147483647 h 228"/>
              <a:gd name="T4" fmla="*/ 2147483647 w 122"/>
              <a:gd name="T5" fmla="*/ 2147483647 h 228"/>
              <a:gd name="T6" fmla="*/ 2147483647 w 122"/>
              <a:gd name="T7" fmla="*/ 2147483647 h 228"/>
              <a:gd name="T8" fmla="*/ 2147483647 w 122"/>
              <a:gd name="T9" fmla="*/ 2147483647 h 228"/>
              <a:gd name="T10" fmla="*/ 2147483647 w 122"/>
              <a:gd name="T11" fmla="*/ 2147483647 h 228"/>
              <a:gd name="T12" fmla="*/ 2147483647 w 122"/>
              <a:gd name="T13" fmla="*/ 2147483647 h 228"/>
              <a:gd name="T14" fmla="*/ 2147483647 w 122"/>
              <a:gd name="T15" fmla="*/ 2147483647 h 228"/>
              <a:gd name="T16" fmla="*/ 2147483647 w 122"/>
              <a:gd name="T17" fmla="*/ 2147483647 h 228"/>
              <a:gd name="T18" fmla="*/ 2147483647 w 122"/>
              <a:gd name="T19" fmla="*/ 2147483647 h 228"/>
              <a:gd name="T20" fmla="*/ 2147483647 w 122"/>
              <a:gd name="T21" fmla="*/ 2147483647 h 228"/>
              <a:gd name="T22" fmla="*/ 2147483647 w 122"/>
              <a:gd name="T23" fmla="*/ 0 h 2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28"/>
              <a:gd name="T38" fmla="*/ 122 w 122"/>
              <a:gd name="T39" fmla="*/ 228 h 2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28">
                <a:moveTo>
                  <a:pt x="0" y="228"/>
                </a:moveTo>
                <a:cubicBezTo>
                  <a:pt x="5" y="219"/>
                  <a:pt x="13" y="213"/>
                  <a:pt x="22" y="208"/>
                </a:cubicBezTo>
                <a:cubicBezTo>
                  <a:pt x="25" y="202"/>
                  <a:pt x="38" y="194"/>
                  <a:pt x="38" y="194"/>
                </a:cubicBezTo>
                <a:cubicBezTo>
                  <a:pt x="43" y="185"/>
                  <a:pt x="51" y="179"/>
                  <a:pt x="60" y="174"/>
                </a:cubicBezTo>
                <a:cubicBezTo>
                  <a:pt x="61" y="172"/>
                  <a:pt x="62" y="169"/>
                  <a:pt x="64" y="168"/>
                </a:cubicBezTo>
                <a:cubicBezTo>
                  <a:pt x="65" y="166"/>
                  <a:pt x="68" y="165"/>
                  <a:pt x="70" y="164"/>
                </a:cubicBezTo>
                <a:cubicBezTo>
                  <a:pt x="76" y="156"/>
                  <a:pt x="77" y="147"/>
                  <a:pt x="86" y="142"/>
                </a:cubicBezTo>
                <a:cubicBezTo>
                  <a:pt x="94" y="128"/>
                  <a:pt x="108" y="115"/>
                  <a:pt x="114" y="100"/>
                </a:cubicBezTo>
                <a:cubicBezTo>
                  <a:pt x="116" y="94"/>
                  <a:pt x="118" y="88"/>
                  <a:pt x="120" y="82"/>
                </a:cubicBezTo>
                <a:cubicBezTo>
                  <a:pt x="120" y="80"/>
                  <a:pt x="122" y="76"/>
                  <a:pt x="122" y="76"/>
                </a:cubicBezTo>
                <a:cubicBezTo>
                  <a:pt x="120" y="50"/>
                  <a:pt x="120" y="42"/>
                  <a:pt x="114" y="22"/>
                </a:cubicBezTo>
                <a:cubicBezTo>
                  <a:pt x="111" y="14"/>
                  <a:pt x="108" y="0"/>
                  <a:pt x="1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071" name="Rectangle 8">
            <a:extLst>
              <a:ext uri="{FF2B5EF4-FFF2-40B4-BE49-F238E27FC236}">
                <a16:creationId xmlns:a16="http://schemas.microsoft.com/office/drawing/2014/main" id="{FCBF9710-9E52-2540-BE33-06C9CAAC9177}"/>
              </a:ext>
            </a:extLst>
          </p:cNvPr>
          <p:cNvSpPr>
            <a:spLocks noChangeArrowheads="1"/>
          </p:cNvSpPr>
          <p:nvPr/>
        </p:nvSpPr>
        <p:spPr bwMode="auto">
          <a:xfrm>
            <a:off x="0" y="0"/>
            <a:ext cx="84836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70000"/>
              </a:lnSpc>
            </a:pPr>
            <a:br>
              <a:rPr lang="en-US" altLang="en-US" sz="4800" b="1">
                <a:solidFill>
                  <a:schemeClr val="tx2"/>
                </a:solidFill>
                <a:latin typeface="Arial Narrow" panose="020B0604020202020204" pitchFamily="34" charset="0"/>
              </a:rPr>
            </a:br>
            <a:endParaRPr lang="en-US" altLang="en-US" sz="4800" b="1">
              <a:solidFill>
                <a:schemeClr val="tx2"/>
              </a:solidFill>
              <a:latin typeface="Arial Narrow" panose="020B0604020202020204" pitchFamily="34" charset="0"/>
            </a:endParaRPr>
          </a:p>
        </p:txBody>
      </p:sp>
      <p:grpSp>
        <p:nvGrpSpPr>
          <p:cNvPr id="88072" name="Group 13">
            <a:extLst>
              <a:ext uri="{FF2B5EF4-FFF2-40B4-BE49-F238E27FC236}">
                <a16:creationId xmlns:a16="http://schemas.microsoft.com/office/drawing/2014/main" id="{5E2564B0-7D28-CA40-B00C-3B901AAD797E}"/>
              </a:ext>
            </a:extLst>
          </p:cNvPr>
          <p:cNvGrpSpPr>
            <a:grpSpLocks/>
          </p:cNvGrpSpPr>
          <p:nvPr/>
        </p:nvGrpSpPr>
        <p:grpSpPr bwMode="auto">
          <a:xfrm>
            <a:off x="493713" y="1042988"/>
            <a:ext cx="3656012" cy="4438650"/>
            <a:chOff x="311" y="657"/>
            <a:chExt cx="2303" cy="2796"/>
          </a:xfrm>
        </p:grpSpPr>
        <p:pic>
          <p:nvPicPr>
            <p:cNvPr id="88074" name="Picture 3" descr="local">
              <a:extLst>
                <a:ext uri="{FF2B5EF4-FFF2-40B4-BE49-F238E27FC236}">
                  <a16:creationId xmlns:a16="http://schemas.microsoft.com/office/drawing/2014/main" id="{652DFA06-6525-894A-A3EF-42EE36394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907" t="5382" r="9230"/>
            <a:stretch>
              <a:fillRect/>
            </a:stretch>
          </p:blipFill>
          <p:spPr bwMode="auto">
            <a:xfrm>
              <a:off x="311" y="657"/>
              <a:ext cx="2303" cy="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8075" name="Freeform 9">
              <a:extLst>
                <a:ext uri="{FF2B5EF4-FFF2-40B4-BE49-F238E27FC236}">
                  <a16:creationId xmlns:a16="http://schemas.microsoft.com/office/drawing/2014/main" id="{90081FA6-FC2B-5745-A1E0-40059ED7A0EE}"/>
                </a:ext>
              </a:extLst>
            </p:cNvPr>
            <p:cNvSpPr>
              <a:spLocks/>
            </p:cNvSpPr>
            <p:nvPr/>
          </p:nvSpPr>
          <p:spPr bwMode="auto">
            <a:xfrm>
              <a:off x="1065" y="1205"/>
              <a:ext cx="809" cy="1059"/>
            </a:xfrm>
            <a:custGeom>
              <a:avLst/>
              <a:gdLst>
                <a:gd name="T0" fmla="*/ 13 w 809"/>
                <a:gd name="T1" fmla="*/ 1047 h 1059"/>
                <a:gd name="T2" fmla="*/ 25 w 809"/>
                <a:gd name="T3" fmla="*/ 1011 h 1059"/>
                <a:gd name="T4" fmla="*/ 37 w 809"/>
                <a:gd name="T5" fmla="*/ 961 h 1059"/>
                <a:gd name="T6" fmla="*/ 37 w 809"/>
                <a:gd name="T7" fmla="*/ 913 h 1059"/>
                <a:gd name="T8" fmla="*/ 37 w 809"/>
                <a:gd name="T9" fmla="*/ 867 h 1059"/>
                <a:gd name="T10" fmla="*/ 19 w 809"/>
                <a:gd name="T11" fmla="*/ 797 h 1059"/>
                <a:gd name="T12" fmla="*/ 5 w 809"/>
                <a:gd name="T13" fmla="*/ 743 h 1059"/>
                <a:gd name="T14" fmla="*/ 1 w 809"/>
                <a:gd name="T15" fmla="*/ 705 h 1059"/>
                <a:gd name="T16" fmla="*/ 5 w 809"/>
                <a:gd name="T17" fmla="*/ 645 h 1059"/>
                <a:gd name="T18" fmla="*/ 31 w 809"/>
                <a:gd name="T19" fmla="*/ 549 h 1059"/>
                <a:gd name="T20" fmla="*/ 75 w 809"/>
                <a:gd name="T21" fmla="*/ 429 h 1059"/>
                <a:gd name="T22" fmla="*/ 135 w 809"/>
                <a:gd name="T23" fmla="*/ 317 h 1059"/>
                <a:gd name="T24" fmla="*/ 227 w 809"/>
                <a:gd name="T25" fmla="*/ 183 h 1059"/>
                <a:gd name="T26" fmla="*/ 317 w 809"/>
                <a:gd name="T27" fmla="*/ 113 h 1059"/>
                <a:gd name="T28" fmla="*/ 453 w 809"/>
                <a:gd name="T29" fmla="*/ 53 h 1059"/>
                <a:gd name="T30" fmla="*/ 631 w 809"/>
                <a:gd name="T31" fmla="*/ 9 h 1059"/>
                <a:gd name="T32" fmla="*/ 741 w 809"/>
                <a:gd name="T33" fmla="*/ 5 h 1059"/>
                <a:gd name="T34" fmla="*/ 783 w 809"/>
                <a:gd name="T35" fmla="*/ 13 h 1059"/>
                <a:gd name="T36" fmla="*/ 805 w 809"/>
                <a:gd name="T37" fmla="*/ 51 h 1059"/>
                <a:gd name="T38" fmla="*/ 805 w 809"/>
                <a:gd name="T39" fmla="*/ 115 h 1059"/>
                <a:gd name="T40" fmla="*/ 777 w 809"/>
                <a:gd name="T41" fmla="*/ 205 h 1059"/>
                <a:gd name="T42" fmla="*/ 753 w 809"/>
                <a:gd name="T43" fmla="*/ 289 h 1059"/>
                <a:gd name="T44" fmla="*/ 735 w 809"/>
                <a:gd name="T45" fmla="*/ 359 h 1059"/>
                <a:gd name="T46" fmla="*/ 735 w 809"/>
                <a:gd name="T47" fmla="*/ 409 h 1059"/>
                <a:gd name="T48" fmla="*/ 749 w 809"/>
                <a:gd name="T49" fmla="*/ 483 h 1059"/>
                <a:gd name="T50" fmla="*/ 761 w 809"/>
                <a:gd name="T51" fmla="*/ 543 h 1059"/>
                <a:gd name="T52" fmla="*/ 759 w 809"/>
                <a:gd name="T53" fmla="*/ 607 h 1059"/>
                <a:gd name="T54" fmla="*/ 749 w 809"/>
                <a:gd name="T55" fmla="*/ 635 h 1059"/>
                <a:gd name="T56" fmla="*/ 723 w 809"/>
                <a:gd name="T57" fmla="*/ 675 h 1059"/>
                <a:gd name="T58" fmla="*/ 689 w 809"/>
                <a:gd name="T59" fmla="*/ 725 h 1059"/>
                <a:gd name="T60" fmla="*/ 647 w 809"/>
                <a:gd name="T61" fmla="*/ 781 h 1059"/>
                <a:gd name="T62" fmla="*/ 601 w 809"/>
                <a:gd name="T63" fmla="*/ 839 h 1059"/>
                <a:gd name="T64" fmla="*/ 553 w 809"/>
                <a:gd name="T65" fmla="*/ 889 h 1059"/>
                <a:gd name="T66" fmla="*/ 517 w 809"/>
                <a:gd name="T67" fmla="*/ 945 h 1059"/>
                <a:gd name="T68" fmla="*/ 481 w 809"/>
                <a:gd name="T69" fmla="*/ 993 h 1059"/>
                <a:gd name="T70" fmla="*/ 467 w 809"/>
                <a:gd name="T71" fmla="*/ 1025 h 10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09"/>
                <a:gd name="T109" fmla="*/ 0 h 1059"/>
                <a:gd name="T110" fmla="*/ 809 w 809"/>
                <a:gd name="T111" fmla="*/ 1059 h 10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09" h="1059">
                  <a:moveTo>
                    <a:pt x="7" y="1059"/>
                  </a:moveTo>
                  <a:cubicBezTo>
                    <a:pt x="9" y="1055"/>
                    <a:pt x="11" y="1052"/>
                    <a:pt x="13" y="1047"/>
                  </a:cubicBezTo>
                  <a:cubicBezTo>
                    <a:pt x="15" y="1042"/>
                    <a:pt x="15" y="1033"/>
                    <a:pt x="17" y="1027"/>
                  </a:cubicBezTo>
                  <a:cubicBezTo>
                    <a:pt x="19" y="1021"/>
                    <a:pt x="22" y="1019"/>
                    <a:pt x="25" y="1011"/>
                  </a:cubicBezTo>
                  <a:cubicBezTo>
                    <a:pt x="28" y="1003"/>
                    <a:pt x="31" y="987"/>
                    <a:pt x="33" y="979"/>
                  </a:cubicBezTo>
                  <a:cubicBezTo>
                    <a:pt x="35" y="971"/>
                    <a:pt x="36" y="968"/>
                    <a:pt x="37" y="961"/>
                  </a:cubicBezTo>
                  <a:cubicBezTo>
                    <a:pt x="38" y="954"/>
                    <a:pt x="39" y="945"/>
                    <a:pt x="39" y="937"/>
                  </a:cubicBezTo>
                  <a:cubicBezTo>
                    <a:pt x="39" y="929"/>
                    <a:pt x="37" y="920"/>
                    <a:pt x="37" y="913"/>
                  </a:cubicBezTo>
                  <a:cubicBezTo>
                    <a:pt x="37" y="906"/>
                    <a:pt x="37" y="901"/>
                    <a:pt x="37" y="893"/>
                  </a:cubicBezTo>
                  <a:cubicBezTo>
                    <a:pt x="37" y="885"/>
                    <a:pt x="38" y="876"/>
                    <a:pt x="37" y="867"/>
                  </a:cubicBezTo>
                  <a:cubicBezTo>
                    <a:pt x="36" y="858"/>
                    <a:pt x="32" y="849"/>
                    <a:pt x="29" y="837"/>
                  </a:cubicBezTo>
                  <a:cubicBezTo>
                    <a:pt x="26" y="825"/>
                    <a:pt x="22" y="809"/>
                    <a:pt x="19" y="797"/>
                  </a:cubicBezTo>
                  <a:cubicBezTo>
                    <a:pt x="16" y="785"/>
                    <a:pt x="13" y="776"/>
                    <a:pt x="11" y="767"/>
                  </a:cubicBezTo>
                  <a:cubicBezTo>
                    <a:pt x="9" y="758"/>
                    <a:pt x="7" y="750"/>
                    <a:pt x="5" y="743"/>
                  </a:cubicBezTo>
                  <a:cubicBezTo>
                    <a:pt x="3" y="736"/>
                    <a:pt x="2" y="733"/>
                    <a:pt x="1" y="727"/>
                  </a:cubicBezTo>
                  <a:cubicBezTo>
                    <a:pt x="0" y="721"/>
                    <a:pt x="0" y="714"/>
                    <a:pt x="1" y="705"/>
                  </a:cubicBezTo>
                  <a:cubicBezTo>
                    <a:pt x="2" y="696"/>
                    <a:pt x="4" y="683"/>
                    <a:pt x="5" y="673"/>
                  </a:cubicBezTo>
                  <a:cubicBezTo>
                    <a:pt x="6" y="663"/>
                    <a:pt x="3" y="656"/>
                    <a:pt x="5" y="645"/>
                  </a:cubicBezTo>
                  <a:cubicBezTo>
                    <a:pt x="7" y="634"/>
                    <a:pt x="15" y="623"/>
                    <a:pt x="19" y="607"/>
                  </a:cubicBezTo>
                  <a:cubicBezTo>
                    <a:pt x="23" y="591"/>
                    <a:pt x="26" y="568"/>
                    <a:pt x="31" y="549"/>
                  </a:cubicBezTo>
                  <a:cubicBezTo>
                    <a:pt x="36" y="530"/>
                    <a:pt x="42" y="511"/>
                    <a:pt x="49" y="491"/>
                  </a:cubicBezTo>
                  <a:cubicBezTo>
                    <a:pt x="56" y="471"/>
                    <a:pt x="67" y="449"/>
                    <a:pt x="75" y="429"/>
                  </a:cubicBezTo>
                  <a:cubicBezTo>
                    <a:pt x="83" y="409"/>
                    <a:pt x="89" y="392"/>
                    <a:pt x="99" y="373"/>
                  </a:cubicBezTo>
                  <a:cubicBezTo>
                    <a:pt x="109" y="354"/>
                    <a:pt x="121" y="338"/>
                    <a:pt x="135" y="317"/>
                  </a:cubicBezTo>
                  <a:cubicBezTo>
                    <a:pt x="149" y="296"/>
                    <a:pt x="168" y="269"/>
                    <a:pt x="183" y="247"/>
                  </a:cubicBezTo>
                  <a:cubicBezTo>
                    <a:pt x="198" y="225"/>
                    <a:pt x="213" y="199"/>
                    <a:pt x="227" y="183"/>
                  </a:cubicBezTo>
                  <a:cubicBezTo>
                    <a:pt x="241" y="167"/>
                    <a:pt x="252" y="161"/>
                    <a:pt x="267" y="149"/>
                  </a:cubicBezTo>
                  <a:cubicBezTo>
                    <a:pt x="282" y="137"/>
                    <a:pt x="297" y="126"/>
                    <a:pt x="317" y="113"/>
                  </a:cubicBezTo>
                  <a:cubicBezTo>
                    <a:pt x="337" y="100"/>
                    <a:pt x="366" y="81"/>
                    <a:pt x="389" y="71"/>
                  </a:cubicBezTo>
                  <a:cubicBezTo>
                    <a:pt x="412" y="61"/>
                    <a:pt x="430" y="61"/>
                    <a:pt x="453" y="53"/>
                  </a:cubicBezTo>
                  <a:cubicBezTo>
                    <a:pt x="476" y="45"/>
                    <a:pt x="499" y="30"/>
                    <a:pt x="529" y="23"/>
                  </a:cubicBezTo>
                  <a:cubicBezTo>
                    <a:pt x="559" y="16"/>
                    <a:pt x="601" y="13"/>
                    <a:pt x="631" y="9"/>
                  </a:cubicBezTo>
                  <a:cubicBezTo>
                    <a:pt x="661" y="5"/>
                    <a:pt x="693" y="2"/>
                    <a:pt x="711" y="1"/>
                  </a:cubicBezTo>
                  <a:cubicBezTo>
                    <a:pt x="729" y="0"/>
                    <a:pt x="733" y="4"/>
                    <a:pt x="741" y="5"/>
                  </a:cubicBezTo>
                  <a:cubicBezTo>
                    <a:pt x="749" y="6"/>
                    <a:pt x="752" y="4"/>
                    <a:pt x="759" y="5"/>
                  </a:cubicBezTo>
                  <a:cubicBezTo>
                    <a:pt x="766" y="6"/>
                    <a:pt x="777" y="10"/>
                    <a:pt x="783" y="13"/>
                  </a:cubicBezTo>
                  <a:cubicBezTo>
                    <a:pt x="789" y="16"/>
                    <a:pt x="791" y="17"/>
                    <a:pt x="795" y="23"/>
                  </a:cubicBezTo>
                  <a:cubicBezTo>
                    <a:pt x="799" y="29"/>
                    <a:pt x="803" y="42"/>
                    <a:pt x="805" y="51"/>
                  </a:cubicBezTo>
                  <a:cubicBezTo>
                    <a:pt x="807" y="60"/>
                    <a:pt x="809" y="66"/>
                    <a:pt x="809" y="77"/>
                  </a:cubicBezTo>
                  <a:cubicBezTo>
                    <a:pt x="809" y="88"/>
                    <a:pt x="808" y="102"/>
                    <a:pt x="805" y="115"/>
                  </a:cubicBezTo>
                  <a:cubicBezTo>
                    <a:pt x="802" y="128"/>
                    <a:pt x="798" y="142"/>
                    <a:pt x="793" y="157"/>
                  </a:cubicBezTo>
                  <a:cubicBezTo>
                    <a:pt x="788" y="172"/>
                    <a:pt x="782" y="191"/>
                    <a:pt x="777" y="205"/>
                  </a:cubicBezTo>
                  <a:cubicBezTo>
                    <a:pt x="772" y="219"/>
                    <a:pt x="769" y="227"/>
                    <a:pt x="765" y="241"/>
                  </a:cubicBezTo>
                  <a:cubicBezTo>
                    <a:pt x="761" y="255"/>
                    <a:pt x="757" y="273"/>
                    <a:pt x="753" y="289"/>
                  </a:cubicBezTo>
                  <a:cubicBezTo>
                    <a:pt x="749" y="305"/>
                    <a:pt x="742" y="323"/>
                    <a:pt x="739" y="335"/>
                  </a:cubicBezTo>
                  <a:cubicBezTo>
                    <a:pt x="736" y="347"/>
                    <a:pt x="736" y="352"/>
                    <a:pt x="735" y="359"/>
                  </a:cubicBezTo>
                  <a:cubicBezTo>
                    <a:pt x="734" y="366"/>
                    <a:pt x="733" y="371"/>
                    <a:pt x="733" y="379"/>
                  </a:cubicBezTo>
                  <a:cubicBezTo>
                    <a:pt x="733" y="387"/>
                    <a:pt x="734" y="397"/>
                    <a:pt x="735" y="409"/>
                  </a:cubicBezTo>
                  <a:cubicBezTo>
                    <a:pt x="736" y="421"/>
                    <a:pt x="737" y="439"/>
                    <a:pt x="739" y="451"/>
                  </a:cubicBezTo>
                  <a:cubicBezTo>
                    <a:pt x="741" y="463"/>
                    <a:pt x="747" y="473"/>
                    <a:pt x="749" y="483"/>
                  </a:cubicBezTo>
                  <a:cubicBezTo>
                    <a:pt x="751" y="493"/>
                    <a:pt x="751" y="501"/>
                    <a:pt x="753" y="511"/>
                  </a:cubicBezTo>
                  <a:cubicBezTo>
                    <a:pt x="755" y="521"/>
                    <a:pt x="760" y="531"/>
                    <a:pt x="761" y="543"/>
                  </a:cubicBezTo>
                  <a:cubicBezTo>
                    <a:pt x="762" y="555"/>
                    <a:pt x="761" y="570"/>
                    <a:pt x="761" y="581"/>
                  </a:cubicBezTo>
                  <a:cubicBezTo>
                    <a:pt x="761" y="592"/>
                    <a:pt x="760" y="600"/>
                    <a:pt x="759" y="607"/>
                  </a:cubicBezTo>
                  <a:cubicBezTo>
                    <a:pt x="758" y="614"/>
                    <a:pt x="759" y="620"/>
                    <a:pt x="757" y="625"/>
                  </a:cubicBezTo>
                  <a:cubicBezTo>
                    <a:pt x="755" y="630"/>
                    <a:pt x="753" y="629"/>
                    <a:pt x="749" y="635"/>
                  </a:cubicBezTo>
                  <a:cubicBezTo>
                    <a:pt x="745" y="641"/>
                    <a:pt x="737" y="656"/>
                    <a:pt x="733" y="663"/>
                  </a:cubicBezTo>
                  <a:cubicBezTo>
                    <a:pt x="729" y="670"/>
                    <a:pt x="727" y="668"/>
                    <a:pt x="723" y="675"/>
                  </a:cubicBezTo>
                  <a:cubicBezTo>
                    <a:pt x="719" y="682"/>
                    <a:pt x="715" y="695"/>
                    <a:pt x="709" y="703"/>
                  </a:cubicBezTo>
                  <a:cubicBezTo>
                    <a:pt x="703" y="711"/>
                    <a:pt x="696" y="716"/>
                    <a:pt x="689" y="725"/>
                  </a:cubicBezTo>
                  <a:cubicBezTo>
                    <a:pt x="682" y="734"/>
                    <a:pt x="672" y="748"/>
                    <a:pt x="665" y="757"/>
                  </a:cubicBezTo>
                  <a:cubicBezTo>
                    <a:pt x="658" y="766"/>
                    <a:pt x="655" y="771"/>
                    <a:pt x="647" y="781"/>
                  </a:cubicBezTo>
                  <a:cubicBezTo>
                    <a:pt x="639" y="791"/>
                    <a:pt x="625" y="807"/>
                    <a:pt x="617" y="817"/>
                  </a:cubicBezTo>
                  <a:cubicBezTo>
                    <a:pt x="609" y="827"/>
                    <a:pt x="608" y="830"/>
                    <a:pt x="601" y="839"/>
                  </a:cubicBezTo>
                  <a:cubicBezTo>
                    <a:pt x="594" y="848"/>
                    <a:pt x="581" y="863"/>
                    <a:pt x="573" y="871"/>
                  </a:cubicBezTo>
                  <a:cubicBezTo>
                    <a:pt x="565" y="879"/>
                    <a:pt x="559" y="882"/>
                    <a:pt x="553" y="889"/>
                  </a:cubicBezTo>
                  <a:cubicBezTo>
                    <a:pt x="547" y="896"/>
                    <a:pt x="543" y="906"/>
                    <a:pt x="537" y="915"/>
                  </a:cubicBezTo>
                  <a:cubicBezTo>
                    <a:pt x="531" y="924"/>
                    <a:pt x="524" y="934"/>
                    <a:pt x="517" y="945"/>
                  </a:cubicBezTo>
                  <a:cubicBezTo>
                    <a:pt x="510" y="956"/>
                    <a:pt x="501" y="973"/>
                    <a:pt x="495" y="981"/>
                  </a:cubicBezTo>
                  <a:cubicBezTo>
                    <a:pt x="489" y="989"/>
                    <a:pt x="485" y="988"/>
                    <a:pt x="481" y="993"/>
                  </a:cubicBezTo>
                  <a:cubicBezTo>
                    <a:pt x="477" y="998"/>
                    <a:pt x="473" y="1004"/>
                    <a:pt x="471" y="1009"/>
                  </a:cubicBezTo>
                  <a:cubicBezTo>
                    <a:pt x="469" y="1014"/>
                    <a:pt x="468" y="1022"/>
                    <a:pt x="467" y="1025"/>
                  </a:cubicBezTo>
                </a:path>
              </a:pathLst>
            </a:custGeom>
            <a:noFill/>
            <a:ln w="28575">
              <a:solidFill>
                <a:schemeClr val="bg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8073" name="Text Box 12">
            <a:extLst>
              <a:ext uri="{FF2B5EF4-FFF2-40B4-BE49-F238E27FC236}">
                <a16:creationId xmlns:a16="http://schemas.microsoft.com/office/drawing/2014/main" id="{C03E049B-BB3D-F24A-86DC-1B8704C111AB}"/>
              </a:ext>
            </a:extLst>
          </p:cNvPr>
          <p:cNvSpPr txBox="1">
            <a:spLocks noChangeArrowheads="1"/>
          </p:cNvSpPr>
          <p:nvPr/>
        </p:nvSpPr>
        <p:spPr bwMode="auto">
          <a:xfrm>
            <a:off x="200025" y="5940425"/>
            <a:ext cx="48117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type="none" w="sm" len="lg"/>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FF00"/>
                </a:solidFill>
              </a:rPr>
              <a:t>The Ensemble Filter analysis did not use any </a:t>
            </a:r>
          </a:p>
          <a:p>
            <a:pPr eaLnBrk="1" hangingPunct="1"/>
            <a:r>
              <a:rPr lang="en-US" altLang="en-US">
                <a:solidFill>
                  <a:srgbClr val="FFFF00"/>
                </a:solidFill>
              </a:rPr>
              <a:t>of the observations in the Manual Analysis.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prmsl_stamp">
            <a:extLst>
              <a:ext uri="{FF2B5EF4-FFF2-40B4-BE49-F238E27FC236}">
                <a16:creationId xmlns:a16="http://schemas.microsoft.com/office/drawing/2014/main" id="{6B834ACC-1128-FD4C-87B8-5DABDB8FC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736" t="7919" r="9431" b="9480"/>
          <a:stretch>
            <a:fillRect/>
          </a:stretch>
        </p:blipFill>
        <p:spPr bwMode="auto">
          <a:xfrm>
            <a:off x="554038" y="903288"/>
            <a:ext cx="8226425"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3">
            <a:extLst>
              <a:ext uri="{FF2B5EF4-FFF2-40B4-BE49-F238E27FC236}">
                <a16:creationId xmlns:a16="http://schemas.microsoft.com/office/drawing/2014/main" id="{42FD56F1-F86A-8A44-B2FA-56B9B27370A8}"/>
              </a:ext>
            </a:extLst>
          </p:cNvPr>
          <p:cNvSpPr>
            <a:spLocks noChangeArrowheads="1"/>
          </p:cNvSpPr>
          <p:nvPr>
            <p:ph type="title"/>
          </p:nvPr>
        </p:nvSpPr>
        <p:spPr bwMode="auto">
          <a:xfrm>
            <a:off x="533400" y="12700"/>
            <a:ext cx="82677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lnSpc>
                <a:spcPct val="80000"/>
              </a:lnSpc>
            </a:pPr>
            <a:r>
              <a:rPr lang="en-US" altLang="en-US" sz="2800">
                <a:ea typeface="ＭＳ Ｐゴシック" panose="020B0600070205080204" pitchFamily="34" charset="-128"/>
              </a:rPr>
              <a:t>Range of possibilities for Sea Level Pressure </a:t>
            </a:r>
            <a:br>
              <a:rPr lang="en-US" altLang="en-US" sz="2800">
                <a:ea typeface="ＭＳ Ｐゴシック" panose="020B0600070205080204" pitchFamily="34" charset="-128"/>
              </a:rPr>
            </a:br>
            <a:r>
              <a:rPr lang="en-US" altLang="en-US" sz="2800">
                <a:ea typeface="ＭＳ Ｐゴシック" panose="020B0600070205080204" pitchFamily="34" charset="-128"/>
              </a:rPr>
              <a:t>18 March 1925 18Z using 14 (of 57) members</a:t>
            </a:r>
            <a:endParaRPr lang="en-US" altLang="en-US">
              <a:ea typeface="ＭＳ Ｐゴシック" panose="020B0600070205080204" pitchFamily="34" charset="-128"/>
            </a:endParaRPr>
          </a:p>
        </p:txBody>
      </p:sp>
      <p:sp>
        <p:nvSpPr>
          <p:cNvPr id="89092" name="Text Box 4">
            <a:extLst>
              <a:ext uri="{FF2B5EF4-FFF2-40B4-BE49-F238E27FC236}">
                <a16:creationId xmlns:a16="http://schemas.microsoft.com/office/drawing/2014/main" id="{C14D276B-266E-D142-ABED-8A1FF16087EA}"/>
              </a:ext>
            </a:extLst>
          </p:cNvPr>
          <p:cNvSpPr txBox="1">
            <a:spLocks noChangeArrowheads="1"/>
          </p:cNvSpPr>
          <p:nvPr/>
        </p:nvSpPr>
        <p:spPr bwMode="auto">
          <a:xfrm>
            <a:off x="0" y="6161088"/>
            <a:ext cx="8316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type="none" w="sm" len="lg"/>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t>We can characterize the uncertainty in all fields for every analysis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6EE55F48-EE03-3E46-A197-F2A443E16440}"/>
              </a:ext>
            </a:extLst>
          </p:cNvPr>
          <p:cNvSpPr txBox="1">
            <a:spLocks noChangeArrowheads="1"/>
          </p:cNvSpPr>
          <p:nvPr/>
        </p:nvSpPr>
        <p:spPr bwMode="auto">
          <a:xfrm>
            <a:off x="392113" y="5986463"/>
            <a:ext cx="835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2400" b="1">
                <a:solidFill>
                  <a:srgbClr val="FFFF99"/>
                </a:solidFill>
                <a:ea typeface="ヒラギノ角ゴ Pro W3" panose="020B0300000000000000" pitchFamily="34" charset="-128"/>
              </a:rPr>
              <a:t>Reanalysis skill is comparable to current Day-3 forecast skill !</a:t>
            </a:r>
            <a:endParaRPr lang="en-US" altLang="en-US" sz="2400" b="1">
              <a:solidFill>
                <a:srgbClr val="FF6600"/>
              </a:solidFill>
              <a:ea typeface="ヒラギノ角ゴ Pro W3" panose="020B0300000000000000" pitchFamily="34" charset="-128"/>
            </a:endParaRPr>
          </a:p>
          <a:p>
            <a:endParaRPr lang="en-US" altLang="en-US" sz="2400">
              <a:solidFill>
                <a:srgbClr val="FF6600"/>
              </a:solidFill>
              <a:ea typeface="ヒラギノ角ゴ Pro W3" panose="020B0300000000000000" pitchFamily="34" charset="-128"/>
            </a:endParaRPr>
          </a:p>
        </p:txBody>
      </p:sp>
      <p:sp>
        <p:nvSpPr>
          <p:cNvPr id="90115" name="Rectangle 3">
            <a:extLst>
              <a:ext uri="{FF2B5EF4-FFF2-40B4-BE49-F238E27FC236}">
                <a16:creationId xmlns:a16="http://schemas.microsoft.com/office/drawing/2014/main" id="{BF350762-85FB-0144-A922-CACC2FE70D56}"/>
              </a:ext>
            </a:extLst>
          </p:cNvPr>
          <p:cNvSpPr>
            <a:spLocks noChangeArrowheads="1"/>
          </p:cNvSpPr>
          <p:nvPr>
            <p:ph type="title"/>
          </p:nvPr>
        </p:nvSpPr>
        <p:spPr bwMode="auto">
          <a:xfrm>
            <a:off x="150813" y="128588"/>
            <a:ext cx="4332287" cy="1384300"/>
          </a:xfrm>
          <a:solidFill>
            <a:srgbClr val="FFFFFF"/>
          </a:solidFill>
          <a:ln>
            <a:solidFill>
              <a:srgbClr val="000000"/>
            </a:solidFill>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2800" b="0">
                <a:solidFill>
                  <a:schemeClr val="folHlink"/>
                </a:solidFill>
                <a:ea typeface="ＭＳ Ｐゴシック" panose="020B0600070205080204" pitchFamily="34" charset="-128"/>
              </a:rPr>
              <a:t>Analyzed 500 mb Z compared with independent radiosonde obs (1935-1956)</a:t>
            </a:r>
            <a:endParaRPr lang="en-US" altLang="en-US">
              <a:ea typeface="ＭＳ Ｐゴシック" panose="020B0600070205080204" pitchFamily="34" charset="-128"/>
            </a:endParaRPr>
          </a:p>
        </p:txBody>
      </p:sp>
      <p:sp>
        <p:nvSpPr>
          <p:cNvPr id="90116" name="Text Box 4">
            <a:extLst>
              <a:ext uri="{FF2B5EF4-FFF2-40B4-BE49-F238E27FC236}">
                <a16:creationId xmlns:a16="http://schemas.microsoft.com/office/drawing/2014/main" id="{D94E99F6-8749-0A43-9BD5-E2BC85C56730}"/>
              </a:ext>
            </a:extLst>
          </p:cNvPr>
          <p:cNvSpPr txBox="1">
            <a:spLocks noChangeArrowheads="1"/>
          </p:cNvSpPr>
          <p:nvPr/>
        </p:nvSpPr>
        <p:spPr bwMode="auto">
          <a:xfrm>
            <a:off x="228600" y="5208588"/>
            <a:ext cx="349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ea typeface="ヒラギノ角ゴ Pro W3" panose="020B0300000000000000" pitchFamily="34" charset="-128"/>
              </a:rPr>
              <a:t>* </a:t>
            </a:r>
            <a:r>
              <a:rPr lang="en-US" altLang="en-US" sz="1600">
                <a:ea typeface="ヒラギノ角ゴ Pro W3" panose="020B0300000000000000" pitchFamily="34" charset="-128"/>
              </a:rPr>
              <a:t>Assumes observation error of 20 m</a:t>
            </a:r>
            <a:endParaRPr lang="en-US" altLang="en-US">
              <a:ea typeface="ヒラギノ角ゴ Pro W3" panose="020B0300000000000000" pitchFamily="34" charset="-128"/>
            </a:endParaRPr>
          </a:p>
        </p:txBody>
      </p:sp>
      <p:sp>
        <p:nvSpPr>
          <p:cNvPr id="90117" name="Text Box 5">
            <a:extLst>
              <a:ext uri="{FF2B5EF4-FFF2-40B4-BE49-F238E27FC236}">
                <a16:creationId xmlns:a16="http://schemas.microsoft.com/office/drawing/2014/main" id="{4E576221-9A7F-6640-96B5-4A18FBA19596}"/>
              </a:ext>
            </a:extLst>
          </p:cNvPr>
          <p:cNvSpPr txBox="1">
            <a:spLocks noChangeArrowheads="1"/>
          </p:cNvSpPr>
          <p:nvPr/>
        </p:nvSpPr>
        <p:spPr bwMode="auto">
          <a:xfrm>
            <a:off x="393700" y="4852988"/>
            <a:ext cx="40132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50000"/>
              </a:lnSpc>
              <a:spcBef>
                <a:spcPct val="50000"/>
              </a:spcBef>
            </a:pPr>
            <a:r>
              <a:rPr lang="en-US" altLang="en-US" sz="1600">
                <a:ea typeface="ヒラギノ角ゴ Pro W3" panose="020B0300000000000000" pitchFamily="34" charset="-128"/>
              </a:rPr>
              <a:t>Median Absolute Error  = 22.4 m</a:t>
            </a:r>
          </a:p>
          <a:p>
            <a:pPr>
              <a:lnSpc>
                <a:spcPct val="50000"/>
              </a:lnSpc>
              <a:spcBef>
                <a:spcPct val="50000"/>
              </a:spcBef>
            </a:pPr>
            <a:r>
              <a:rPr lang="en-US" altLang="en-US" sz="1600">
                <a:ea typeface="ヒラギノ角ゴ Pro W3" panose="020B0300000000000000" pitchFamily="34" charset="-128"/>
              </a:rPr>
              <a:t>Expected Error              = 21.5 m*</a:t>
            </a:r>
          </a:p>
        </p:txBody>
      </p:sp>
      <p:grpSp>
        <p:nvGrpSpPr>
          <p:cNvPr id="90118" name="Group 6">
            <a:extLst>
              <a:ext uri="{FF2B5EF4-FFF2-40B4-BE49-F238E27FC236}">
                <a16:creationId xmlns:a16="http://schemas.microsoft.com/office/drawing/2014/main" id="{34FBE1A0-D460-6542-AC91-EA30AA1FFCCF}"/>
              </a:ext>
            </a:extLst>
          </p:cNvPr>
          <p:cNvGrpSpPr>
            <a:grpSpLocks/>
          </p:cNvGrpSpPr>
          <p:nvPr/>
        </p:nvGrpSpPr>
        <p:grpSpPr bwMode="auto">
          <a:xfrm>
            <a:off x="442913" y="1606550"/>
            <a:ext cx="4003675" cy="3122613"/>
            <a:chOff x="279" y="1012"/>
            <a:chExt cx="2522" cy="1967"/>
          </a:xfrm>
        </p:grpSpPr>
        <p:grpSp>
          <p:nvGrpSpPr>
            <p:cNvPr id="90132" name="Group 7">
              <a:extLst>
                <a:ext uri="{FF2B5EF4-FFF2-40B4-BE49-F238E27FC236}">
                  <a16:creationId xmlns:a16="http://schemas.microsoft.com/office/drawing/2014/main" id="{53F0CB40-2604-F140-93E7-E4AEF5C77C7D}"/>
                </a:ext>
              </a:extLst>
            </p:cNvPr>
            <p:cNvGrpSpPr>
              <a:grpSpLocks/>
            </p:cNvGrpSpPr>
            <p:nvPr/>
          </p:nvGrpSpPr>
          <p:grpSpPr bwMode="auto">
            <a:xfrm>
              <a:off x="279" y="1012"/>
              <a:ext cx="2522" cy="1967"/>
              <a:chOff x="279" y="1012"/>
              <a:chExt cx="2522" cy="1967"/>
            </a:xfrm>
          </p:grpSpPr>
          <p:grpSp>
            <p:nvGrpSpPr>
              <p:cNvPr id="90135" name="Group 8">
                <a:extLst>
                  <a:ext uri="{FF2B5EF4-FFF2-40B4-BE49-F238E27FC236}">
                    <a16:creationId xmlns:a16="http://schemas.microsoft.com/office/drawing/2014/main" id="{95661741-3F0F-3949-9055-0F86CD600E2B}"/>
                  </a:ext>
                </a:extLst>
              </p:cNvPr>
              <p:cNvGrpSpPr>
                <a:grpSpLocks/>
              </p:cNvGrpSpPr>
              <p:nvPr/>
            </p:nvGrpSpPr>
            <p:grpSpPr bwMode="auto">
              <a:xfrm>
                <a:off x="307" y="1013"/>
                <a:ext cx="2494" cy="1966"/>
                <a:chOff x="307" y="1013"/>
                <a:chExt cx="2494" cy="1966"/>
              </a:xfrm>
            </p:grpSpPr>
            <p:pic>
              <p:nvPicPr>
                <p:cNvPr id="90137" name="Picture 9" descr="ilmala_z500">
                  <a:extLst>
                    <a:ext uri="{FF2B5EF4-FFF2-40B4-BE49-F238E27FC236}">
                      <a16:creationId xmlns:a16="http://schemas.microsoft.com/office/drawing/2014/main" id="{3585D27D-696A-3648-9AEC-38AA4A19D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 y="1013"/>
                  <a:ext cx="2493" cy="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8" name="Text Box 10">
                  <a:extLst>
                    <a:ext uri="{FF2B5EF4-FFF2-40B4-BE49-F238E27FC236}">
                      <a16:creationId xmlns:a16="http://schemas.microsoft.com/office/drawing/2014/main" id="{55F7486A-32C0-1944-9E50-1CF8FC9B3A42}"/>
                    </a:ext>
                  </a:extLst>
                </p:cNvPr>
                <p:cNvSpPr txBox="1">
                  <a:spLocks noChangeArrowheads="1"/>
                </p:cNvSpPr>
                <p:nvPr/>
              </p:nvSpPr>
              <p:spPr bwMode="auto">
                <a:xfrm>
                  <a:off x="307" y="2748"/>
                  <a:ext cx="2493" cy="2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rgbClr val="003300"/>
                      </a:solidFill>
                      <a:ea typeface="ヒラギノ角ゴ Pro W3" panose="020B0300000000000000" pitchFamily="34" charset="-128"/>
                    </a:rPr>
                    <a:t>Analyzed Anomaly</a:t>
                  </a:r>
                </a:p>
              </p:txBody>
            </p:sp>
          </p:grpSp>
          <p:sp>
            <p:nvSpPr>
              <p:cNvPr id="90136" name="Text Box 11">
                <a:extLst>
                  <a:ext uri="{FF2B5EF4-FFF2-40B4-BE49-F238E27FC236}">
                    <a16:creationId xmlns:a16="http://schemas.microsoft.com/office/drawing/2014/main" id="{954E6B66-5C5C-7548-B74F-23C35AB7B2CF}"/>
                  </a:ext>
                </a:extLst>
              </p:cNvPr>
              <p:cNvSpPr txBox="1">
                <a:spLocks noChangeArrowheads="1"/>
              </p:cNvSpPr>
              <p:nvPr/>
            </p:nvSpPr>
            <p:spPr bwMode="auto">
              <a:xfrm rot="-5400000">
                <a:off x="-594" y="1885"/>
                <a:ext cx="1967" cy="22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700">
                    <a:solidFill>
                      <a:srgbClr val="003300"/>
                    </a:solidFill>
                    <a:ea typeface="ヒラギノ角ゴ Pro W3" panose="020B0300000000000000" pitchFamily="34" charset="-128"/>
                  </a:rPr>
                  <a:t>Observed Anomaly</a:t>
                </a:r>
                <a:endParaRPr lang="en-US" altLang="en-US">
                  <a:solidFill>
                    <a:srgbClr val="003300"/>
                  </a:solidFill>
                  <a:ea typeface="ヒラギノ角ゴ Pro W3" panose="020B0300000000000000" pitchFamily="34" charset="-128"/>
                </a:endParaRPr>
              </a:p>
            </p:txBody>
          </p:sp>
        </p:grpSp>
        <p:sp>
          <p:nvSpPr>
            <p:cNvPr id="90133" name="Text Box 12">
              <a:extLst>
                <a:ext uri="{FF2B5EF4-FFF2-40B4-BE49-F238E27FC236}">
                  <a16:creationId xmlns:a16="http://schemas.microsoft.com/office/drawing/2014/main" id="{96E4636E-1099-9243-A8BD-B4BF017DA8BD}"/>
                </a:ext>
              </a:extLst>
            </p:cNvPr>
            <p:cNvSpPr txBox="1">
              <a:spLocks noChangeArrowheads="1"/>
            </p:cNvSpPr>
            <p:nvPr/>
          </p:nvSpPr>
          <p:spPr bwMode="auto">
            <a:xfrm>
              <a:off x="690" y="1279"/>
              <a:ext cx="1248" cy="2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b="1">
                  <a:solidFill>
                    <a:srgbClr val="000000"/>
                  </a:solidFill>
                  <a:latin typeface="Arial Narrow" panose="020B0604020202020204" pitchFamily="34" charset="0"/>
                  <a:ea typeface="ヒラギノ角ゴ Pro W3" panose="020B0300000000000000" pitchFamily="34" charset="-128"/>
                </a:rPr>
                <a:t>Correlation = 0.97</a:t>
              </a:r>
              <a:endParaRPr lang="en-US" altLang="en-US" sz="2400">
                <a:solidFill>
                  <a:srgbClr val="000000"/>
                </a:solidFill>
                <a:ea typeface="ヒラギノ角ゴ Pro W3" panose="020B0300000000000000" pitchFamily="34" charset="-128"/>
              </a:endParaRPr>
            </a:p>
          </p:txBody>
        </p:sp>
        <p:sp>
          <p:nvSpPr>
            <p:cNvPr id="90134" name="Text Box 13">
              <a:extLst>
                <a:ext uri="{FF2B5EF4-FFF2-40B4-BE49-F238E27FC236}">
                  <a16:creationId xmlns:a16="http://schemas.microsoft.com/office/drawing/2014/main" id="{0D3360C5-41AC-1849-90FB-EF593837EB75}"/>
                </a:ext>
              </a:extLst>
            </p:cNvPr>
            <p:cNvSpPr txBox="1">
              <a:spLocks noChangeArrowheads="1"/>
            </p:cNvSpPr>
            <p:nvPr/>
          </p:nvSpPr>
          <p:spPr bwMode="auto">
            <a:xfrm>
              <a:off x="1724" y="2394"/>
              <a:ext cx="747" cy="2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b="1">
                  <a:solidFill>
                    <a:srgbClr val="000000"/>
                  </a:solidFill>
                  <a:latin typeface="Arial Narrow" panose="020B0604020202020204" pitchFamily="34" charset="0"/>
                  <a:ea typeface="ヒラギノ角ゴ Pro W3" panose="020B0300000000000000" pitchFamily="34" charset="-128"/>
                </a:rPr>
                <a:t>N = 7106</a:t>
              </a:r>
              <a:endParaRPr lang="en-US" altLang="en-US" sz="2400">
                <a:solidFill>
                  <a:srgbClr val="000000"/>
                </a:solidFill>
                <a:ea typeface="ヒラギノ角ゴ Pro W3" panose="020B0300000000000000" pitchFamily="34" charset="-128"/>
              </a:endParaRPr>
            </a:p>
          </p:txBody>
        </p:sp>
      </p:grpSp>
      <p:sp>
        <p:nvSpPr>
          <p:cNvPr id="90119" name="Text Box 14">
            <a:extLst>
              <a:ext uri="{FF2B5EF4-FFF2-40B4-BE49-F238E27FC236}">
                <a16:creationId xmlns:a16="http://schemas.microsoft.com/office/drawing/2014/main" id="{C6685F66-F207-564D-995D-63E51F622455}"/>
              </a:ext>
            </a:extLst>
          </p:cNvPr>
          <p:cNvSpPr txBox="1">
            <a:spLocks noChangeArrowheads="1"/>
          </p:cNvSpPr>
          <p:nvPr/>
        </p:nvSpPr>
        <p:spPr bwMode="auto">
          <a:xfrm>
            <a:off x="304800" y="5545138"/>
            <a:ext cx="4103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600" i="1">
                <a:ea typeface="ヒラギノ角ゴ Pro W3" panose="020B0300000000000000" pitchFamily="34" charset="-128"/>
              </a:rPr>
              <a:t>(courtesy S. Bronniman and A. Grant, ETH)</a:t>
            </a:r>
          </a:p>
        </p:txBody>
      </p:sp>
      <p:sp>
        <p:nvSpPr>
          <p:cNvPr id="90120" name="Text Box 15">
            <a:extLst>
              <a:ext uri="{FF2B5EF4-FFF2-40B4-BE49-F238E27FC236}">
                <a16:creationId xmlns:a16="http://schemas.microsoft.com/office/drawing/2014/main" id="{857A1246-A6DF-9641-A846-C6865AC6668F}"/>
              </a:ext>
            </a:extLst>
          </p:cNvPr>
          <p:cNvSpPr txBox="1">
            <a:spLocks noChangeArrowheads="1"/>
          </p:cNvSpPr>
          <p:nvPr/>
        </p:nvSpPr>
        <p:spPr bwMode="auto">
          <a:xfrm>
            <a:off x="5381625" y="4551363"/>
            <a:ext cx="37861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7C80"/>
                </a:solidFill>
                <a:ea typeface="ヒラギノ角ゴ Pro W3" panose="020B0300000000000000" pitchFamily="34" charset="-128"/>
              </a:rPr>
              <a:t>Day 3 Pattern Correlation September-October 2007 </a:t>
            </a:r>
          </a:p>
          <a:p>
            <a:r>
              <a:rPr lang="en-US" altLang="en-US">
                <a:solidFill>
                  <a:srgbClr val="FF7C80"/>
                </a:solidFill>
                <a:ea typeface="ヒラギノ角ゴ Pro W3" panose="020B0300000000000000" pitchFamily="34" charset="-128"/>
              </a:rPr>
              <a:t>0.96 - 0.97</a:t>
            </a:r>
          </a:p>
        </p:txBody>
      </p:sp>
      <p:sp>
        <p:nvSpPr>
          <p:cNvPr id="90121" name="Text Box 16">
            <a:extLst>
              <a:ext uri="{FF2B5EF4-FFF2-40B4-BE49-F238E27FC236}">
                <a16:creationId xmlns:a16="http://schemas.microsoft.com/office/drawing/2014/main" id="{06269198-C0CD-EF4F-8C09-B5FD930551A3}"/>
              </a:ext>
            </a:extLst>
          </p:cNvPr>
          <p:cNvSpPr txBox="1">
            <a:spLocks noChangeArrowheads="1"/>
          </p:cNvSpPr>
          <p:nvPr/>
        </p:nvSpPr>
        <p:spPr bwMode="auto">
          <a:xfrm>
            <a:off x="5229225" y="195263"/>
            <a:ext cx="3810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7C80"/>
                </a:solidFill>
                <a:latin typeface="Arial Unicode MS" panose="020B0604020202020204" pitchFamily="34" charset="-128"/>
                <a:ea typeface="ヒラギノ角ゴ Pro W3" panose="020B0300000000000000" pitchFamily="34" charset="-128"/>
              </a:rPr>
              <a:t>Day-3, Day-5, Day-7</a:t>
            </a:r>
          </a:p>
          <a:p>
            <a:r>
              <a:rPr lang="en-US" altLang="en-US">
                <a:solidFill>
                  <a:srgbClr val="FF7C80"/>
                </a:solidFill>
                <a:latin typeface="Arial Unicode MS" panose="020B0604020202020204" pitchFamily="34" charset="-128"/>
                <a:ea typeface="ヒラギノ角ゴ Pro W3" panose="020B0300000000000000" pitchFamily="34" charset="-128"/>
              </a:rPr>
              <a:t>500 mb Z anomaly correlation forecast skill from NCEP and ECMWF (Sept-Oct 2007)</a:t>
            </a:r>
          </a:p>
        </p:txBody>
      </p:sp>
      <p:grpSp>
        <p:nvGrpSpPr>
          <p:cNvPr id="90122" name="Group 17">
            <a:extLst>
              <a:ext uri="{FF2B5EF4-FFF2-40B4-BE49-F238E27FC236}">
                <a16:creationId xmlns:a16="http://schemas.microsoft.com/office/drawing/2014/main" id="{8E839DCB-252A-6F41-BC7E-A886A39A0E4F}"/>
              </a:ext>
            </a:extLst>
          </p:cNvPr>
          <p:cNvGrpSpPr>
            <a:grpSpLocks/>
          </p:cNvGrpSpPr>
          <p:nvPr/>
        </p:nvGrpSpPr>
        <p:grpSpPr bwMode="auto">
          <a:xfrm>
            <a:off x="4910138" y="1687513"/>
            <a:ext cx="4152900" cy="2868612"/>
            <a:chOff x="2909" y="1063"/>
            <a:chExt cx="2616" cy="1807"/>
          </a:xfrm>
        </p:grpSpPr>
        <p:grpSp>
          <p:nvGrpSpPr>
            <p:cNvPr id="90124" name="Group 18">
              <a:extLst>
                <a:ext uri="{FF2B5EF4-FFF2-40B4-BE49-F238E27FC236}">
                  <a16:creationId xmlns:a16="http://schemas.microsoft.com/office/drawing/2014/main" id="{0100E217-D069-9F4F-A98D-24676555C4F0}"/>
                </a:ext>
              </a:extLst>
            </p:cNvPr>
            <p:cNvGrpSpPr>
              <a:grpSpLocks/>
            </p:cNvGrpSpPr>
            <p:nvPr/>
          </p:nvGrpSpPr>
          <p:grpSpPr bwMode="auto">
            <a:xfrm>
              <a:off x="2909" y="1063"/>
              <a:ext cx="2600" cy="1807"/>
              <a:chOff x="2889" y="1108"/>
              <a:chExt cx="2600" cy="1807"/>
            </a:xfrm>
          </p:grpSpPr>
          <p:sp>
            <p:nvSpPr>
              <p:cNvPr id="90130" name="Rectangle 19">
                <a:extLst>
                  <a:ext uri="{FF2B5EF4-FFF2-40B4-BE49-F238E27FC236}">
                    <a16:creationId xmlns:a16="http://schemas.microsoft.com/office/drawing/2014/main" id="{C63165CD-6C88-7A4E-87B3-9B6873CF9D88}"/>
                  </a:ext>
                </a:extLst>
              </p:cNvPr>
              <p:cNvSpPr>
                <a:spLocks noChangeArrowheads="1"/>
              </p:cNvSpPr>
              <p:nvPr/>
            </p:nvSpPr>
            <p:spPr bwMode="auto">
              <a:xfrm>
                <a:off x="2889" y="1108"/>
                <a:ext cx="2600" cy="1807"/>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90131" name="Picture 20">
                <a:extLst>
                  <a:ext uri="{FF2B5EF4-FFF2-40B4-BE49-F238E27FC236}">
                    <a16:creationId xmlns:a16="http://schemas.microsoft.com/office/drawing/2014/main" id="{AB0E600C-8840-1143-8BFD-045EA665D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000"/>
              <a:stretch>
                <a:fillRect/>
              </a:stretch>
            </p:blipFill>
            <p:spPr bwMode="auto">
              <a:xfrm>
                <a:off x="2895" y="1206"/>
                <a:ext cx="2430" cy="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0125" name="Group 21">
              <a:extLst>
                <a:ext uri="{FF2B5EF4-FFF2-40B4-BE49-F238E27FC236}">
                  <a16:creationId xmlns:a16="http://schemas.microsoft.com/office/drawing/2014/main" id="{1AF5F8B4-215D-C047-8B27-79593B00DE14}"/>
                </a:ext>
              </a:extLst>
            </p:cNvPr>
            <p:cNvGrpSpPr>
              <a:grpSpLocks/>
            </p:cNvGrpSpPr>
            <p:nvPr/>
          </p:nvGrpSpPr>
          <p:grpSpPr bwMode="auto">
            <a:xfrm>
              <a:off x="5187" y="1321"/>
              <a:ext cx="338" cy="1072"/>
              <a:chOff x="5171" y="1321"/>
              <a:chExt cx="338" cy="1072"/>
            </a:xfrm>
          </p:grpSpPr>
          <p:sp>
            <p:nvSpPr>
              <p:cNvPr id="90126" name="Text Box 22">
                <a:extLst>
                  <a:ext uri="{FF2B5EF4-FFF2-40B4-BE49-F238E27FC236}">
                    <a16:creationId xmlns:a16="http://schemas.microsoft.com/office/drawing/2014/main" id="{B9D2CDB7-7E2C-FF41-9F5B-985D7DA73090}"/>
                  </a:ext>
                </a:extLst>
              </p:cNvPr>
              <p:cNvSpPr txBox="1">
                <a:spLocks noChangeArrowheads="1"/>
              </p:cNvSpPr>
              <p:nvPr/>
            </p:nvSpPr>
            <p:spPr bwMode="auto">
              <a:xfrm>
                <a:off x="5171" y="132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ea typeface="ヒラギノ角ゴ Pro W3" panose="020B0300000000000000" pitchFamily="34" charset="-128"/>
                  </a:rPr>
                  <a:t>0.9</a:t>
                </a:r>
              </a:p>
            </p:txBody>
          </p:sp>
          <p:sp>
            <p:nvSpPr>
              <p:cNvPr id="90127" name="Text Box 23">
                <a:extLst>
                  <a:ext uri="{FF2B5EF4-FFF2-40B4-BE49-F238E27FC236}">
                    <a16:creationId xmlns:a16="http://schemas.microsoft.com/office/drawing/2014/main" id="{052071D1-E5DD-AE4A-9EC1-5F92E12E3E2D}"/>
                  </a:ext>
                </a:extLst>
              </p:cNvPr>
              <p:cNvSpPr txBox="1">
                <a:spLocks noChangeArrowheads="1"/>
              </p:cNvSpPr>
              <p:nvPr/>
            </p:nvSpPr>
            <p:spPr bwMode="auto">
              <a:xfrm>
                <a:off x="5171" y="1595"/>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ea typeface="ヒラギノ角ゴ Pro W3" panose="020B0300000000000000" pitchFamily="34" charset="-128"/>
                  </a:rPr>
                  <a:t>0.7</a:t>
                </a:r>
              </a:p>
            </p:txBody>
          </p:sp>
          <p:sp>
            <p:nvSpPr>
              <p:cNvPr id="90128" name="Text Box 24">
                <a:extLst>
                  <a:ext uri="{FF2B5EF4-FFF2-40B4-BE49-F238E27FC236}">
                    <a16:creationId xmlns:a16="http://schemas.microsoft.com/office/drawing/2014/main" id="{840CC73B-E36C-2342-A59D-FA1F9780A8BF}"/>
                  </a:ext>
                </a:extLst>
              </p:cNvPr>
              <p:cNvSpPr txBox="1">
                <a:spLocks noChangeArrowheads="1"/>
              </p:cNvSpPr>
              <p:nvPr/>
            </p:nvSpPr>
            <p:spPr bwMode="auto">
              <a:xfrm>
                <a:off x="5171" y="1865"/>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ea typeface="ヒラギノ角ゴ Pro W3" panose="020B0300000000000000" pitchFamily="34" charset="-128"/>
                  </a:rPr>
                  <a:t>0.5</a:t>
                </a:r>
              </a:p>
            </p:txBody>
          </p:sp>
          <p:sp>
            <p:nvSpPr>
              <p:cNvPr id="90129" name="Text Box 25">
                <a:extLst>
                  <a:ext uri="{FF2B5EF4-FFF2-40B4-BE49-F238E27FC236}">
                    <a16:creationId xmlns:a16="http://schemas.microsoft.com/office/drawing/2014/main" id="{3E5D94FC-227C-FD42-876E-00FF868CFBDF}"/>
                  </a:ext>
                </a:extLst>
              </p:cNvPr>
              <p:cNvSpPr txBox="1">
                <a:spLocks noChangeArrowheads="1"/>
              </p:cNvSpPr>
              <p:nvPr/>
            </p:nvSpPr>
            <p:spPr bwMode="auto">
              <a:xfrm>
                <a:off x="5171" y="2143"/>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ea typeface="ヒラギノ角ゴ Pro W3" panose="020B0300000000000000" pitchFamily="34" charset="-128"/>
                  </a:rPr>
                  <a:t>0.3</a:t>
                </a:r>
              </a:p>
            </p:txBody>
          </p:sp>
        </p:grpSp>
      </p:grpSp>
      <p:sp>
        <p:nvSpPr>
          <p:cNvPr id="90123" name="Line 26">
            <a:extLst>
              <a:ext uri="{FF2B5EF4-FFF2-40B4-BE49-F238E27FC236}">
                <a16:creationId xmlns:a16="http://schemas.microsoft.com/office/drawing/2014/main" id="{9C6CBDBA-F9BC-F24A-8844-C14C58CD6FCD}"/>
              </a:ext>
            </a:extLst>
          </p:cNvPr>
          <p:cNvSpPr>
            <a:spLocks noChangeShapeType="1"/>
          </p:cNvSpPr>
          <p:nvPr/>
        </p:nvSpPr>
        <p:spPr bwMode="auto">
          <a:xfrm>
            <a:off x="4635500" y="203200"/>
            <a:ext cx="0" cy="5511800"/>
          </a:xfrm>
          <a:prstGeom prst="line">
            <a:avLst/>
          </a:prstGeom>
          <a:noFill/>
          <a:ln w="76200">
            <a:solidFill>
              <a:srgbClr val="F7F7F7"/>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55ED50E0-CFC8-E044-9826-818767DB8D44}"/>
              </a:ext>
            </a:extLst>
          </p:cNvPr>
          <p:cNvSpPr>
            <a:spLocks noGrp="1"/>
          </p:cNvSpPr>
          <p:nvPr>
            <p:ph type="title"/>
          </p:nvPr>
        </p:nvSpPr>
        <p:spPr>
          <a:xfrm>
            <a:off x="457200" y="-28575"/>
            <a:ext cx="8229600" cy="1143000"/>
          </a:xfrm>
        </p:spPr>
        <p:txBody>
          <a:bodyPr/>
          <a:lstStyle/>
          <a:p>
            <a:pPr eaLnBrk="1" hangingPunct="1"/>
            <a:r>
              <a:rPr lang="en-US" altLang="en-US">
                <a:ea typeface="ＭＳ Ｐゴシック" panose="020B0600070205080204" pitchFamily="34" charset="-128"/>
              </a:rPr>
              <a:t>You are forecasting, on Oct 25</a:t>
            </a:r>
          </a:p>
        </p:txBody>
      </p:sp>
      <p:sp>
        <p:nvSpPr>
          <p:cNvPr id="91139" name="Content Placeholder 2">
            <a:extLst>
              <a:ext uri="{FF2B5EF4-FFF2-40B4-BE49-F238E27FC236}">
                <a16:creationId xmlns:a16="http://schemas.microsoft.com/office/drawing/2014/main" id="{DBE92D25-F4CB-1444-858D-43D6AF5AAC73}"/>
              </a:ext>
            </a:extLst>
          </p:cNvPr>
          <p:cNvSpPr>
            <a:spLocks noGrp="1"/>
          </p:cNvSpPr>
          <p:nvPr>
            <p:ph idx="1"/>
          </p:nvPr>
        </p:nvSpPr>
        <p:spPr>
          <a:xfrm>
            <a:off x="533400" y="914400"/>
            <a:ext cx="8229600" cy="2590800"/>
          </a:xfrm>
        </p:spPr>
        <p:txBody>
          <a:bodyPr/>
          <a:lstStyle/>
          <a:p>
            <a:pPr eaLnBrk="1" hangingPunct="1">
              <a:lnSpc>
                <a:spcPct val="90000"/>
              </a:lnSpc>
            </a:pPr>
            <a:r>
              <a:rPr lang="en-US" altLang="en-US" sz="2700">
                <a:ea typeface="ＭＳ Ｐゴシック" panose="020B0600070205080204" pitchFamily="34" charset="-128"/>
              </a:rPr>
              <a:t>Load the bundle Sandy_members24_udiff.xidv from Blackboard. </a:t>
            </a:r>
          </a:p>
          <a:p>
            <a:pPr eaLnBrk="1" hangingPunct="1">
              <a:lnSpc>
                <a:spcPct val="90000"/>
              </a:lnSpc>
            </a:pPr>
            <a:r>
              <a:rPr lang="en-US" altLang="en-US" sz="2700">
                <a:ea typeface="ＭＳ Ｐゴシック" panose="020B0600070205080204" pitchFamily="34" charset="-128"/>
              </a:rPr>
              <a:t>This image shows an ensemble of 6-day model forecasts (valid Oct 30). Contours are (980,970,960,950) hPa for SLP, colored for the different ensemble members. Two are emphasized. </a:t>
            </a:r>
          </a:p>
          <a:p>
            <a:pPr eaLnBrk="1" hangingPunct="1">
              <a:lnSpc>
                <a:spcPct val="90000"/>
              </a:lnSpc>
            </a:pPr>
            <a:endParaRPr lang="en-US" altLang="en-US" sz="2700">
              <a:ea typeface="ＭＳ Ｐゴシック" panose="020B0600070205080204" pitchFamily="34" charset="-128"/>
            </a:endParaRPr>
          </a:p>
        </p:txBody>
      </p:sp>
      <p:pic>
        <p:nvPicPr>
          <p:cNvPr id="91140" name="Picture 4">
            <a:extLst>
              <a:ext uri="{FF2B5EF4-FFF2-40B4-BE49-F238E27FC236}">
                <a16:creationId xmlns:a16="http://schemas.microsoft.com/office/drawing/2014/main" id="{6E08A576-28C7-C046-B173-D6DC690BED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390900"/>
            <a:ext cx="47244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B0BCDB30-1311-3941-AA97-C597BFE05F39}"/>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pic>
        <p:nvPicPr>
          <p:cNvPr id="92163" name="Content Placeholder 3" descr="new doc_1.jpg">
            <a:extLst>
              <a:ext uri="{FF2B5EF4-FFF2-40B4-BE49-F238E27FC236}">
                <a16:creationId xmlns:a16="http://schemas.microsoft.com/office/drawing/2014/main" id="{74F4F9D7-863B-AD4D-BF30-771DA600E1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6251"/>
          <a:stretch>
            <a:fillRect/>
          </a:stretch>
        </p:blipFill>
        <p:spPr>
          <a:xfrm>
            <a:off x="1139825" y="42863"/>
            <a:ext cx="6048375" cy="6777037"/>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DB3DB322-76B8-3841-8198-01168D2A39A2}"/>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pic>
        <p:nvPicPr>
          <p:cNvPr id="93187" name="Picture 3" descr="new doc_2.jpg">
            <a:extLst>
              <a:ext uri="{FF2B5EF4-FFF2-40B4-BE49-F238E27FC236}">
                <a16:creationId xmlns:a16="http://schemas.microsoft.com/office/drawing/2014/main" id="{F4CCDFB0-8372-6546-8E98-B3A7BDF58A08}"/>
              </a:ext>
            </a:extLst>
          </p:cNvPr>
          <p:cNvPicPr>
            <a:picLocks noChangeAspect="1"/>
          </p:cNvPicPr>
          <p:nvPr/>
        </p:nvPicPr>
        <p:blipFill>
          <a:blip r:embed="rId2">
            <a:extLst>
              <a:ext uri="{28A0092B-C50C-407E-A947-70E740481C1C}">
                <a14:useLocalDpi xmlns:a14="http://schemas.microsoft.com/office/drawing/2010/main" val="0"/>
              </a:ext>
            </a:extLst>
          </a:blip>
          <a:srcRect b="14397"/>
          <a:stretch>
            <a:fillRect/>
          </a:stretch>
        </p:blipFill>
        <p:spPr bwMode="auto">
          <a:xfrm>
            <a:off x="2005013" y="0"/>
            <a:ext cx="54006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Object 2">
            <a:extLst>
              <a:ext uri="{FF2B5EF4-FFF2-40B4-BE49-F238E27FC236}">
                <a16:creationId xmlns:a16="http://schemas.microsoft.com/office/drawing/2014/main" id="{ACE5B4FF-1D96-4241-9300-6D8584176C51}"/>
              </a:ext>
            </a:extLst>
          </p:cNvPr>
          <p:cNvGraphicFramePr>
            <a:graphicFrameLocks noChangeAspect="1"/>
          </p:cNvGraphicFramePr>
          <p:nvPr/>
        </p:nvGraphicFramePr>
        <p:xfrm>
          <a:off x="304800" y="1566863"/>
          <a:ext cx="8458200" cy="1023937"/>
        </p:xfrm>
        <a:graphic>
          <a:graphicData uri="http://schemas.openxmlformats.org/presentationml/2006/ole">
            <mc:AlternateContent xmlns:mc="http://schemas.openxmlformats.org/markup-compatibility/2006">
              <mc:Choice xmlns:v="urn:schemas-microsoft-com:vml" Requires="v">
                <p:oleObj spid="_x0000_s94213" name="Equation" r:id="rId4" imgW="91871800" imgH="11125200" progId="">
                  <p:embed/>
                </p:oleObj>
              </mc:Choice>
              <mc:Fallback>
                <p:oleObj name="Equation" r:id="rId4" imgW="91871800" imgH="111252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66863"/>
                        <a:ext cx="84582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1" name="Text Box 3">
            <a:extLst>
              <a:ext uri="{FF2B5EF4-FFF2-40B4-BE49-F238E27FC236}">
                <a16:creationId xmlns:a16="http://schemas.microsoft.com/office/drawing/2014/main" id="{707B3797-3DEB-A54E-8A02-373FB0D9F9B7}"/>
              </a:ext>
            </a:extLst>
          </p:cNvPr>
          <p:cNvSpPr txBox="1">
            <a:spLocks noChangeArrowheads="1"/>
          </p:cNvSpPr>
          <p:nvPr/>
        </p:nvSpPr>
        <p:spPr bwMode="auto">
          <a:xfrm>
            <a:off x="914400" y="381000"/>
            <a:ext cx="7239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914400" eaLnBrk="1" hangingPunct="1">
              <a:spcBef>
                <a:spcPct val="50000"/>
              </a:spcBef>
            </a:pPr>
            <a:r>
              <a:rPr lang="en-US" altLang="en-US" sz="2400" b="1">
                <a:solidFill>
                  <a:srgbClr val="3333CC"/>
                </a:solidFill>
              </a:rPr>
              <a:t>Old school: Quasi-Geostrophic Omega Equation</a:t>
            </a:r>
          </a:p>
          <a:p>
            <a:pPr algn="ctr" defTabSz="914400" eaLnBrk="1" hangingPunct="1">
              <a:spcBef>
                <a:spcPct val="50000"/>
              </a:spcBef>
            </a:pPr>
            <a:r>
              <a:rPr lang="en-US" altLang="en-US" sz="2400" b="1">
                <a:solidFill>
                  <a:srgbClr val="FF0000"/>
                </a:solidFill>
              </a:rPr>
              <a:t>(vorticity-oriented form)</a:t>
            </a:r>
          </a:p>
        </p:txBody>
      </p:sp>
      <p:sp>
        <p:nvSpPr>
          <p:cNvPr id="94212" name="Text Box 4">
            <a:extLst>
              <a:ext uri="{FF2B5EF4-FFF2-40B4-BE49-F238E27FC236}">
                <a16:creationId xmlns:a16="http://schemas.microsoft.com/office/drawing/2014/main" id="{2289988D-C174-1D4B-8053-F03F98CF8733}"/>
              </a:ext>
            </a:extLst>
          </p:cNvPr>
          <p:cNvSpPr txBox="1">
            <a:spLocks noChangeArrowheads="1"/>
          </p:cNvSpPr>
          <p:nvPr/>
        </p:nvSpPr>
        <p:spPr bwMode="auto">
          <a:xfrm>
            <a:off x="609600" y="2514600"/>
            <a:ext cx="7772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eaLnBrk="1" hangingPunct="1">
              <a:spcBef>
                <a:spcPct val="50000"/>
              </a:spcBef>
            </a:pPr>
            <a:r>
              <a:rPr lang="en-US" altLang="en-US" sz="2400" b="1">
                <a:solidFill>
                  <a:srgbClr val="3333CC"/>
                </a:solidFill>
              </a:rPr>
              <a:t>           A                                B                                   C </a:t>
            </a:r>
          </a:p>
          <a:p>
            <a:pPr defTabSz="914400" eaLnBrk="1" hangingPunct="1">
              <a:spcBef>
                <a:spcPct val="50000"/>
              </a:spcBef>
            </a:pPr>
            <a:r>
              <a:rPr lang="en-US" altLang="en-US" sz="2400">
                <a:solidFill>
                  <a:srgbClr val="000000"/>
                </a:solidFill>
              </a:rPr>
              <a:t>Term A: three-dimensional Laplacian of </a:t>
            </a:r>
            <a:r>
              <a:rPr lang="en-US" altLang="en-US" sz="2400">
                <a:solidFill>
                  <a:srgbClr val="FF0000"/>
                </a:solidFill>
              </a:rPr>
              <a:t>omega</a:t>
            </a:r>
            <a:endParaRPr lang="en-US" altLang="en-US" sz="2400">
              <a:solidFill>
                <a:srgbClr val="000000"/>
              </a:solidFill>
            </a:endParaRPr>
          </a:p>
          <a:p>
            <a:pPr defTabSz="914400" eaLnBrk="1" hangingPunct="1">
              <a:spcBef>
                <a:spcPct val="50000"/>
              </a:spcBef>
            </a:pPr>
            <a:r>
              <a:rPr lang="en-US" altLang="en-US" sz="2400">
                <a:solidFill>
                  <a:srgbClr val="000000"/>
                </a:solidFill>
              </a:rPr>
              <a:t>Term B: vertical variation of the geostrophic advection of the absolute geostrophic </a:t>
            </a:r>
            <a:r>
              <a:rPr lang="en-US" altLang="en-US" sz="2400">
                <a:solidFill>
                  <a:srgbClr val="FF0000"/>
                </a:solidFill>
              </a:rPr>
              <a:t>vorticity</a:t>
            </a:r>
            <a:endParaRPr lang="en-US" altLang="en-US" sz="2400">
              <a:solidFill>
                <a:srgbClr val="000000"/>
              </a:solidFill>
            </a:endParaRPr>
          </a:p>
          <a:p>
            <a:pPr defTabSz="914400" eaLnBrk="1" hangingPunct="1">
              <a:spcBef>
                <a:spcPct val="50000"/>
              </a:spcBef>
            </a:pPr>
            <a:r>
              <a:rPr lang="en-US" altLang="en-US" sz="2400">
                <a:solidFill>
                  <a:srgbClr val="000000"/>
                </a:solidFill>
              </a:rPr>
              <a:t>Term C: Laplacian of the geostrophic advection of </a:t>
            </a:r>
            <a:r>
              <a:rPr lang="en-US" altLang="en-US" sz="2400">
                <a:solidFill>
                  <a:srgbClr val="FF0000"/>
                </a:solidFill>
              </a:rPr>
              <a:t>thickness</a:t>
            </a:r>
            <a:endParaRPr lang="en-US" altLang="en-US" sz="2400">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EEF13E69-88DD-1A42-A734-30EDB278F5CA}"/>
              </a:ext>
            </a:extLst>
          </p:cNvPr>
          <p:cNvSpPr>
            <a:spLocks noGrp="1"/>
          </p:cNvSpPr>
          <p:nvPr>
            <p:ph type="title"/>
          </p:nvPr>
        </p:nvSpPr>
        <p:spPr>
          <a:xfrm>
            <a:off x="457200" y="457200"/>
            <a:ext cx="8229600" cy="1143000"/>
          </a:xfrm>
        </p:spPr>
        <p:txBody>
          <a:bodyPr/>
          <a:lstStyle/>
          <a:p>
            <a:pPr eaLnBrk="1" hangingPunct="1"/>
            <a:r>
              <a:rPr lang="en-US" altLang="en-US">
                <a:ea typeface="ＭＳ Ｐゴシック" panose="020B0600070205080204" pitchFamily="34" charset="-128"/>
              </a:rPr>
              <a:t>Reminder: omega forcings</a:t>
            </a:r>
          </a:p>
        </p:txBody>
      </p:sp>
      <p:sp>
        <p:nvSpPr>
          <p:cNvPr id="95235" name="Content Placeholder 2">
            <a:extLst>
              <a:ext uri="{FF2B5EF4-FFF2-40B4-BE49-F238E27FC236}">
                <a16:creationId xmlns:a16="http://schemas.microsoft.com/office/drawing/2014/main" id="{753252FE-785E-FC41-82F3-C739540DCBF4}"/>
              </a:ext>
            </a:extLst>
          </p:cNvPr>
          <p:cNvSpPr>
            <a:spLocks noGrp="1"/>
          </p:cNvSpPr>
          <p:nvPr>
            <p:ph idx="1"/>
          </p:nvPr>
        </p:nvSpPr>
        <p:spPr/>
        <p:txBody>
          <a:bodyPr/>
          <a:lstStyle/>
          <a:p>
            <a:pPr eaLnBrk="1" hangingPunct="1"/>
            <a:r>
              <a:rPr lang="en-US" altLang="en-US">
                <a:ea typeface="ＭＳ Ｐゴシック" panose="020B0600070205080204" pitchFamily="34" charset="-128"/>
              </a:rPr>
              <a:t>Where is there upward motion? </a:t>
            </a:r>
          </a:p>
        </p:txBody>
      </p:sp>
      <p:graphicFrame>
        <p:nvGraphicFramePr>
          <p:cNvPr id="95236" name="Object 2">
            <a:extLst>
              <a:ext uri="{FF2B5EF4-FFF2-40B4-BE49-F238E27FC236}">
                <a16:creationId xmlns:a16="http://schemas.microsoft.com/office/drawing/2014/main" id="{72C301F7-A802-9945-8BA1-EB2A44417030}"/>
              </a:ext>
            </a:extLst>
          </p:cNvPr>
          <p:cNvGraphicFramePr>
            <a:graphicFrameLocks noChangeAspect="1"/>
          </p:cNvGraphicFramePr>
          <p:nvPr/>
        </p:nvGraphicFramePr>
        <p:xfrm>
          <a:off x="304800" y="2590800"/>
          <a:ext cx="8458200" cy="1023938"/>
        </p:xfrm>
        <a:graphic>
          <a:graphicData uri="http://schemas.openxmlformats.org/presentationml/2006/ole">
            <mc:AlternateContent xmlns:mc="http://schemas.openxmlformats.org/markup-compatibility/2006">
              <mc:Choice xmlns:v="urn:schemas-microsoft-com:vml" Requires="v">
                <p:oleObj spid="_x0000_s95243" name="Equation" r:id="rId3" imgW="91871800" imgH="11125200" progId="">
                  <p:embed/>
                </p:oleObj>
              </mc:Choice>
              <mc:Fallback>
                <p:oleObj name="Equation" r:id="rId3" imgW="91871800" imgH="111252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90800"/>
                        <a:ext cx="84582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7" name="TextBox 4">
            <a:extLst>
              <a:ext uri="{FF2B5EF4-FFF2-40B4-BE49-F238E27FC236}">
                <a16:creationId xmlns:a16="http://schemas.microsoft.com/office/drawing/2014/main" id="{45192DCB-3615-424B-9DDB-0F098EF349FB}"/>
              </a:ext>
            </a:extLst>
          </p:cNvPr>
          <p:cNvSpPr txBox="1">
            <a:spLocks noChangeArrowheads="1"/>
          </p:cNvSpPr>
          <p:nvPr/>
        </p:nvSpPr>
        <p:spPr bwMode="auto">
          <a:xfrm>
            <a:off x="0" y="3921125"/>
            <a:ext cx="917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u="sng">
                <a:solidFill>
                  <a:srgbClr val="FF0000"/>
                </a:solidFill>
              </a:rPr>
              <a:t>Upward </a:t>
            </a:r>
            <a:r>
              <a:rPr lang="en-US" altLang="en-US" sz="2400">
                <a:solidFill>
                  <a:srgbClr val="FF0000"/>
                </a:solidFill>
              </a:rPr>
              <a:t>motion </a:t>
            </a:r>
            <a:r>
              <a:rPr lang="en-US" altLang="en-US" sz="3200">
                <a:solidFill>
                  <a:srgbClr val="FF0000"/>
                </a:solidFill>
                <a:sym typeface="Wingdings" pitchFamily="2" charset="2"/>
              </a:rPr>
              <a:t>~  </a:t>
            </a:r>
            <a:r>
              <a:rPr lang="en-US" altLang="en-US" sz="3200" u="sng">
                <a:solidFill>
                  <a:srgbClr val="FF0000"/>
                </a:solidFill>
                <a:sym typeface="Wingdings" pitchFamily="2" charset="2"/>
              </a:rPr>
              <a:t>pos</a:t>
            </a:r>
            <a:r>
              <a:rPr lang="en-US" altLang="en-US" sz="3200">
                <a:solidFill>
                  <a:srgbClr val="FF0000"/>
                </a:solidFill>
                <a:sym typeface="Wingdings" pitchFamily="2" charset="2"/>
              </a:rPr>
              <a:t>. </a:t>
            </a:r>
            <a:r>
              <a:rPr lang="en-US" altLang="en-US" sz="2800">
                <a:solidFill>
                  <a:srgbClr val="FF0000"/>
                </a:solidFill>
                <a:sym typeface="Wingdings" pitchFamily="2" charset="2"/>
              </a:rPr>
              <a:t>v</a:t>
            </a:r>
            <a:r>
              <a:rPr lang="en-US" altLang="en-US" sz="2800">
                <a:solidFill>
                  <a:srgbClr val="FF0000"/>
                </a:solidFill>
              </a:rPr>
              <a:t>ort. adv. </a:t>
            </a:r>
            <a:r>
              <a:rPr lang="en-US" altLang="en-US" sz="2400">
                <a:solidFill>
                  <a:srgbClr val="FF0000"/>
                </a:solidFill>
              </a:rPr>
              <a:t>overhead  +  </a:t>
            </a:r>
            <a:r>
              <a:rPr lang="en-US" altLang="en-US" sz="2400" u="sng">
                <a:solidFill>
                  <a:srgbClr val="FF0000"/>
                </a:solidFill>
              </a:rPr>
              <a:t>warm </a:t>
            </a:r>
            <a:r>
              <a:rPr lang="en-US" altLang="en-US" sz="2400">
                <a:solidFill>
                  <a:srgbClr val="FF0000"/>
                </a:solidFill>
              </a:rPr>
              <a:t>advection   </a:t>
            </a:r>
            <a:endParaRPr lang="en-US" altLang="en-US" sz="2800">
              <a:solidFill>
                <a:srgbClr val="FF0000"/>
              </a:solidFill>
            </a:endParaRPr>
          </a:p>
        </p:txBody>
      </p:sp>
      <p:sp>
        <p:nvSpPr>
          <p:cNvPr id="95238" name="TextBox 5">
            <a:extLst>
              <a:ext uri="{FF2B5EF4-FFF2-40B4-BE49-F238E27FC236}">
                <a16:creationId xmlns:a16="http://schemas.microsoft.com/office/drawing/2014/main" id="{0315A642-AECB-284D-84B2-32FDF7239856}"/>
              </a:ext>
            </a:extLst>
          </p:cNvPr>
          <p:cNvSpPr txBox="1">
            <a:spLocks noChangeArrowheads="1"/>
          </p:cNvSpPr>
          <p:nvPr/>
        </p:nvSpPr>
        <p:spPr bwMode="auto">
          <a:xfrm>
            <a:off x="3030538" y="4518025"/>
            <a:ext cx="3162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Increasing vorticity creates a </a:t>
            </a:r>
          </a:p>
          <a:p>
            <a:pPr eaLnBrk="1" hangingPunct="1"/>
            <a:r>
              <a:rPr lang="en-US" altLang="en-US"/>
              <a:t>demand for a cool core here, </a:t>
            </a:r>
          </a:p>
          <a:p>
            <a:pPr eaLnBrk="1" hangingPunct="1"/>
            <a:r>
              <a:rPr lang="en-US" altLang="en-US"/>
              <a:t>to hydrostatically support </a:t>
            </a:r>
          </a:p>
          <a:p>
            <a:pPr eaLnBrk="1" hangingPunct="1"/>
            <a:r>
              <a:rPr lang="en-US" altLang="en-US"/>
              <a:t>the vortex's Trough. Air rises.</a:t>
            </a:r>
          </a:p>
        </p:txBody>
      </p:sp>
      <p:sp>
        <p:nvSpPr>
          <p:cNvPr id="95239" name="TextBox 6">
            <a:extLst>
              <a:ext uri="{FF2B5EF4-FFF2-40B4-BE49-F238E27FC236}">
                <a16:creationId xmlns:a16="http://schemas.microsoft.com/office/drawing/2014/main" id="{75DE7A92-3300-B347-9294-79F34828FAAE}"/>
              </a:ext>
            </a:extLst>
          </p:cNvPr>
          <p:cNvSpPr txBox="1">
            <a:spLocks noChangeArrowheads="1"/>
          </p:cNvSpPr>
          <p:nvPr/>
        </p:nvSpPr>
        <p:spPr bwMode="auto">
          <a:xfrm>
            <a:off x="6192838" y="4486275"/>
            <a:ext cx="25701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Increasing thickness here without anticyclonic vorticity for the Ridge this would create would be out of balance. Air rises to stay cool. </a:t>
            </a:r>
          </a:p>
        </p:txBody>
      </p:sp>
      <p:sp>
        <p:nvSpPr>
          <p:cNvPr id="8" name="Oval 7">
            <a:extLst>
              <a:ext uri="{FF2B5EF4-FFF2-40B4-BE49-F238E27FC236}">
                <a16:creationId xmlns:a16="http://schemas.microsoft.com/office/drawing/2014/main" id="{7D79DA60-33C2-4840-906E-56CDB5C4A7F9}"/>
              </a:ext>
            </a:extLst>
          </p:cNvPr>
          <p:cNvSpPr>
            <a:spLocks noChangeArrowheads="1"/>
          </p:cNvSpPr>
          <p:nvPr/>
        </p:nvSpPr>
        <p:spPr bwMode="auto">
          <a:xfrm>
            <a:off x="249238" y="2238375"/>
            <a:ext cx="2570162" cy="2652713"/>
          </a:xfrm>
          <a:prstGeom prst="ellipse">
            <a:avLst/>
          </a:prstGeom>
          <a:noFill/>
          <a:ln w="9525">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9" name="Oval 8">
            <a:extLst>
              <a:ext uri="{FF2B5EF4-FFF2-40B4-BE49-F238E27FC236}">
                <a16:creationId xmlns:a16="http://schemas.microsoft.com/office/drawing/2014/main" id="{51DEC68F-49A2-0B45-B896-CD78046002D0}"/>
              </a:ext>
            </a:extLst>
          </p:cNvPr>
          <p:cNvSpPr>
            <a:spLocks noChangeArrowheads="1"/>
          </p:cNvSpPr>
          <p:nvPr/>
        </p:nvSpPr>
        <p:spPr bwMode="auto">
          <a:xfrm>
            <a:off x="5956300" y="2182813"/>
            <a:ext cx="2570163" cy="2651125"/>
          </a:xfrm>
          <a:prstGeom prst="ellipse">
            <a:avLst/>
          </a:prstGeom>
          <a:noFill/>
          <a:ln w="9525">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10" name="Oval 9">
            <a:extLst>
              <a:ext uri="{FF2B5EF4-FFF2-40B4-BE49-F238E27FC236}">
                <a16:creationId xmlns:a16="http://schemas.microsoft.com/office/drawing/2014/main" id="{20967A2E-0AFD-394B-B79A-BB312D71BB0C}"/>
              </a:ext>
            </a:extLst>
          </p:cNvPr>
          <p:cNvSpPr>
            <a:spLocks noChangeArrowheads="1"/>
          </p:cNvSpPr>
          <p:nvPr/>
        </p:nvSpPr>
        <p:spPr bwMode="auto">
          <a:xfrm>
            <a:off x="3235325" y="2335213"/>
            <a:ext cx="2568575" cy="2651125"/>
          </a:xfrm>
          <a:prstGeom prst="ellipse">
            <a:avLst/>
          </a:prstGeom>
          <a:noFill/>
          <a:ln w="9525">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80DAD85B-1D52-114E-B71B-90FEF02CE212}"/>
              </a:ext>
            </a:extLst>
          </p:cNvPr>
          <p:cNvSpPr>
            <a:spLocks noGrp="1"/>
          </p:cNvSpPr>
          <p:nvPr>
            <p:ph type="title"/>
          </p:nvPr>
        </p:nvSpPr>
        <p:spPr>
          <a:xfrm>
            <a:off x="685800" y="38100"/>
            <a:ext cx="7772400" cy="1143000"/>
          </a:xfrm>
        </p:spPr>
        <p:txBody>
          <a:bodyPr/>
          <a:lstStyle/>
          <a:p>
            <a:pPr eaLnBrk="1" hangingPunct="1"/>
            <a:r>
              <a:rPr lang="en-US" altLang="en-US">
                <a:ea typeface="ＭＳ Ｐゴシック" panose="020B0600070205080204" pitchFamily="34" charset="-128"/>
              </a:rPr>
              <a:t>While the bundle loads...</a:t>
            </a:r>
          </a:p>
        </p:txBody>
      </p:sp>
      <p:sp>
        <p:nvSpPr>
          <p:cNvPr id="96259" name="Content Placeholder 2">
            <a:extLst>
              <a:ext uri="{FF2B5EF4-FFF2-40B4-BE49-F238E27FC236}">
                <a16:creationId xmlns:a16="http://schemas.microsoft.com/office/drawing/2014/main" id="{6A12B768-A38E-A543-A36A-2DC76B4420EA}"/>
              </a:ext>
            </a:extLst>
          </p:cNvPr>
          <p:cNvSpPr>
            <a:spLocks noGrp="1"/>
          </p:cNvSpPr>
          <p:nvPr>
            <p:ph idx="1"/>
          </p:nvPr>
        </p:nvSpPr>
        <p:spPr>
          <a:xfrm>
            <a:off x="685800" y="1181100"/>
            <a:ext cx="7772400" cy="4914900"/>
          </a:xfrm>
        </p:spPr>
        <p:txBody>
          <a:bodyPr/>
          <a:lstStyle/>
          <a:p>
            <a:pPr eaLnBrk="1" hangingPunct="1"/>
            <a:r>
              <a:rPr lang="en-US" altLang="en-US">
                <a:ea typeface="ＭＳ Ｐゴシック" panose="020B0600070205080204" pitchFamily="34" charset="-128"/>
              </a:rPr>
              <a:t>(</a:t>
            </a:r>
            <a:r>
              <a:rPr lang="en-US" altLang="en-US">
                <a:solidFill>
                  <a:srgbClr val="FF0000"/>
                </a:solidFill>
                <a:ea typeface="ＭＳ Ｐゴシック" panose="020B0600070205080204" pitchFamily="34" charset="-128"/>
              </a:rPr>
              <a:t>20</a:t>
            </a:r>
            <a:r>
              <a:rPr lang="en-US" altLang="en-US">
                <a:ea typeface="ＭＳ Ｐゴシック" panose="020B0600070205080204" pitchFamily="34" charset="-128"/>
              </a:rPr>
              <a:t>) Questions about last 3 slides:</a:t>
            </a:r>
          </a:p>
          <a:p>
            <a:pPr lvl="1" eaLnBrk="1" hangingPunct="1"/>
            <a:r>
              <a:rPr lang="en-US" altLang="en-US">
                <a:ea typeface="ＭＳ Ｐゴシック" panose="020B0600070205080204" pitchFamily="34" charset="-128"/>
              </a:rPr>
              <a:t>Are the equations given exactly equal? </a:t>
            </a:r>
          </a:p>
          <a:p>
            <a:pPr lvl="2" eaLnBrk="1" hangingPunct="1"/>
            <a:r>
              <a:rPr lang="en-US" altLang="en-US">
                <a:latin typeface="Symbol" pitchFamily="2" charset="2"/>
                <a:ea typeface="ＭＳ Ｐゴシック" panose="020B0600070205080204" pitchFamily="34" charset="-128"/>
              </a:rPr>
              <a:t>(s</a:t>
            </a:r>
            <a:r>
              <a:rPr lang="en-US" altLang="en-US">
                <a:ea typeface="ＭＳ Ｐゴシック" panose="020B0600070205080204" pitchFamily="34" charset="-128"/>
              </a:rPr>
              <a:t> is static stability)</a:t>
            </a:r>
            <a:endParaRPr lang="en-US" altLang="en-US">
              <a:latin typeface="Symbol" pitchFamily="2" charset="2"/>
              <a:ea typeface="ＭＳ Ｐゴシック" panose="020B0600070205080204" pitchFamily="34" charset="-128"/>
            </a:endParaRPr>
          </a:p>
          <a:p>
            <a:pPr lvl="1" eaLnBrk="1" hangingPunct="1"/>
            <a:r>
              <a:rPr lang="en-US" altLang="en-US">
                <a:ea typeface="ＭＳ Ｐゴシック" panose="020B0600070205080204" pitchFamily="34" charset="-128"/>
              </a:rPr>
              <a:t>Explain why aquthors chose to place the signs differently.  </a:t>
            </a:r>
          </a:p>
          <a:p>
            <a:pPr lvl="2" eaLnBrk="1" hangingPunct="1"/>
            <a:r>
              <a:rPr lang="en-US" altLang="en-US">
                <a:ea typeface="ＭＳ Ｐゴシック" panose="020B0600070205080204" pitchFamily="34" charset="-128"/>
              </a:rPr>
              <a:t>What is d</a:t>
            </a:r>
            <a:r>
              <a:rPr lang="en-US" altLang="en-US">
                <a:latin typeface="Symbol" pitchFamily="2" charset="2"/>
                <a:ea typeface="ＭＳ Ｐゴシック" panose="020B0600070205080204" pitchFamily="34" charset="-128"/>
              </a:rPr>
              <a:t>F</a:t>
            </a:r>
            <a:r>
              <a:rPr lang="en-US" altLang="en-US">
                <a:ea typeface="ＭＳ Ｐゴシック" panose="020B0600070205080204" pitchFamily="34" charset="-128"/>
              </a:rPr>
              <a:t>/dp equal to? What is its sign? </a:t>
            </a:r>
          </a:p>
          <a:p>
            <a:pPr lvl="2" eaLnBrk="1" hangingPunct="1"/>
            <a:endParaRPr lang="en-US" altLang="en-US">
              <a:ea typeface="ＭＳ Ｐゴシック" panose="020B0600070205080204" pitchFamily="34" charset="-128"/>
            </a:endParaRPr>
          </a:p>
          <a:p>
            <a:pPr lvl="2" eaLnBrk="1" hangingPunct="1"/>
            <a:endParaRPr lang="en-US" altLang="en-US">
              <a:ea typeface="ＭＳ Ｐゴシック" panose="020B0600070205080204" pitchFamily="34" charset="-128"/>
            </a:endParaRPr>
          </a:p>
          <a:p>
            <a:pPr lvl="2" eaLnBrk="1" hangingPunct="1"/>
            <a:r>
              <a:rPr lang="en-US" altLang="en-US">
                <a:ea typeface="ＭＳ Ｐゴシック" panose="020B0600070205080204" pitchFamily="34" charset="-128"/>
              </a:rPr>
              <a:t>Why would the author of slide 5 prefer to see minus signs in this construction? </a:t>
            </a:r>
          </a:p>
          <a:p>
            <a:pPr lvl="2"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96260" name="Picture 3">
            <a:extLst>
              <a:ext uri="{FF2B5EF4-FFF2-40B4-BE49-F238E27FC236}">
                <a16:creationId xmlns:a16="http://schemas.microsoft.com/office/drawing/2014/main" id="{1EA1071A-42B8-014E-9F8E-71C5BC992C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1300" y="5583238"/>
            <a:ext cx="1193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725709FD-484E-2D43-9F26-AF0CA5A79999}"/>
              </a:ext>
            </a:extLst>
          </p:cNvPr>
          <p:cNvSpPr>
            <a:spLocks noGrp="1"/>
          </p:cNvSpPr>
          <p:nvPr>
            <p:ph type="title"/>
          </p:nvPr>
        </p:nvSpPr>
        <p:spPr>
          <a:xfrm>
            <a:off x="457200" y="0"/>
            <a:ext cx="8229600" cy="1143000"/>
          </a:xfrm>
        </p:spPr>
        <p:txBody>
          <a:bodyPr/>
          <a:lstStyle/>
          <a:p>
            <a:r>
              <a:rPr lang="en-US" altLang="en-US">
                <a:ea typeface="ＭＳ Ｐゴシック" panose="020B0600070205080204" pitchFamily="34" charset="-128"/>
              </a:rPr>
              <a:t>Vorticity key points</a:t>
            </a:r>
          </a:p>
        </p:txBody>
      </p:sp>
      <p:sp>
        <p:nvSpPr>
          <p:cNvPr id="3" name="Content Placeholder 2">
            <a:extLst>
              <a:ext uri="{FF2B5EF4-FFF2-40B4-BE49-F238E27FC236}">
                <a16:creationId xmlns:a16="http://schemas.microsoft.com/office/drawing/2014/main" id="{7E19A160-F34C-424A-A221-35BE70A3A1B9}"/>
              </a:ext>
            </a:extLst>
          </p:cNvPr>
          <p:cNvSpPr>
            <a:spLocks noGrp="1"/>
          </p:cNvSpPr>
          <p:nvPr>
            <p:ph idx="1"/>
          </p:nvPr>
        </p:nvSpPr>
        <p:spPr>
          <a:xfrm>
            <a:off x="457200" y="938213"/>
            <a:ext cx="8477250" cy="5919787"/>
          </a:xfrm>
        </p:spPr>
        <p:txBody>
          <a:bodyPr>
            <a:normAutofit fontScale="92500" lnSpcReduction="20000"/>
          </a:bodyPr>
          <a:lstStyle/>
          <a:p>
            <a:pPr marL="514350" indent="-514350">
              <a:buFont typeface="+mj-lt"/>
              <a:buAutoNum type="arabicPeriod"/>
              <a:defRPr/>
            </a:pPr>
            <a:r>
              <a:rPr lang="en-US" dirty="0"/>
              <a:t>Relative </a:t>
            </a:r>
            <a:r>
              <a:rPr lang="en-US" dirty="0" err="1"/>
              <a:t>vorticity</a:t>
            </a:r>
            <a:r>
              <a:rPr lang="en-US" dirty="0"/>
              <a:t> patches "induce" winds around them that weaken with range, proportional to (1/distance).</a:t>
            </a:r>
          </a:p>
          <a:p>
            <a:pPr marL="514350" indent="-514350">
              <a:buFont typeface="+mj-lt"/>
              <a:buAutoNum type="arabicPeriod"/>
              <a:defRPr/>
            </a:pPr>
            <a:r>
              <a:rPr lang="en-US" dirty="0"/>
              <a:t>Absolute </a:t>
            </a:r>
            <a:r>
              <a:rPr lang="en-US" dirty="0" err="1"/>
              <a:t>vorticity</a:t>
            </a:r>
            <a:r>
              <a:rPr lang="en-US" dirty="0"/>
              <a:t> is almost conserved, just </a:t>
            </a:r>
            <a:r>
              <a:rPr lang="en-US" dirty="0" err="1"/>
              <a:t>advected</a:t>
            </a:r>
            <a:r>
              <a:rPr lang="en-US" dirty="0"/>
              <a:t> like smoke, especially at 500mb where the </a:t>
            </a:r>
            <a:r>
              <a:rPr lang="en-US" i="1" dirty="0" err="1"/>
              <a:t>bartotropic</a:t>
            </a:r>
            <a:r>
              <a:rPr lang="en-US" i="1" dirty="0"/>
              <a:t> </a:t>
            </a:r>
            <a:r>
              <a:rPr lang="en-US" i="1" dirty="0" err="1"/>
              <a:t>vorticity</a:t>
            </a:r>
            <a:r>
              <a:rPr lang="en-US" i="1" dirty="0"/>
              <a:t> equation</a:t>
            </a:r>
            <a:r>
              <a:rPr lang="en-US" dirty="0"/>
              <a:t> (BVE) is a pretty good approximation:</a:t>
            </a:r>
          </a:p>
          <a:p>
            <a:pPr marL="514350" indent="-514350">
              <a:buFont typeface="+mj-lt"/>
              <a:buAutoNum type="arabicPeriod"/>
              <a:defRPr/>
            </a:pPr>
            <a:endParaRPr lang="en-US" dirty="0"/>
          </a:p>
          <a:p>
            <a:pPr marL="514350" indent="-514350">
              <a:buFont typeface="+mj-lt"/>
              <a:buAutoNum type="arabicPeriod"/>
              <a:defRPr/>
            </a:pPr>
            <a:endParaRPr lang="en-US" dirty="0"/>
          </a:p>
          <a:p>
            <a:pPr marL="514350" indent="-514350">
              <a:buFont typeface="Arial" charset="0"/>
              <a:buNone/>
              <a:defRPr/>
            </a:pPr>
            <a:endParaRPr lang="en-US" dirty="0"/>
          </a:p>
          <a:p>
            <a:pPr marL="514350" indent="-514350">
              <a:buFont typeface="+mj-lt"/>
              <a:buAutoNum type="arabicPeriod"/>
              <a:defRPr/>
            </a:pPr>
            <a:r>
              <a:rPr lang="en-US" dirty="0"/>
              <a:t>The combination of 1. and 2. means </a:t>
            </a:r>
            <a:r>
              <a:rPr lang="en-US" dirty="0" err="1"/>
              <a:t>vorticity</a:t>
            </a:r>
            <a:r>
              <a:rPr lang="en-US" dirty="0"/>
              <a:t>-induced winds in turn advect (move) the contours of </a:t>
            </a:r>
            <a:r>
              <a:rPr lang="en-US" dirty="0" err="1"/>
              <a:t>vorticity</a:t>
            </a:r>
            <a:r>
              <a:rPr lang="en-US" dirty="0"/>
              <a:t>. This interaction loop is one reason why long range weather forecasting is hard.</a:t>
            </a:r>
          </a:p>
        </p:txBody>
      </p:sp>
      <p:pic>
        <p:nvPicPr>
          <p:cNvPr id="23556" name="Picture 3" descr="latex-image-1.pdf">
            <a:extLst>
              <a:ext uri="{FF2B5EF4-FFF2-40B4-BE49-F238E27FC236}">
                <a16:creationId xmlns:a16="http://schemas.microsoft.com/office/drawing/2014/main" id="{86EE4D1E-34A1-3645-9541-13B61A8EC0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4010025"/>
            <a:ext cx="1328738" cy="62230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pic>
        <p:nvPicPr>
          <p:cNvPr id="23557" name="Picture 4" descr="latex-image-1.pdf">
            <a:extLst>
              <a:ext uri="{FF2B5EF4-FFF2-40B4-BE49-F238E27FC236}">
                <a16:creationId xmlns:a16="http://schemas.microsoft.com/office/drawing/2014/main" id="{B3608000-4FF6-C74B-B96D-0D394F2F1F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1813" y="4011613"/>
            <a:ext cx="3571875" cy="62230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23558" name="TextBox 5">
            <a:extLst>
              <a:ext uri="{FF2B5EF4-FFF2-40B4-BE49-F238E27FC236}">
                <a16:creationId xmlns:a16="http://schemas.microsoft.com/office/drawing/2014/main" id="{240E970F-9405-E845-9B83-6969FC5CB8C6}"/>
              </a:ext>
            </a:extLst>
          </p:cNvPr>
          <p:cNvSpPr txBox="1">
            <a:spLocks noChangeArrowheads="1"/>
          </p:cNvSpPr>
          <p:nvPr/>
        </p:nvSpPr>
        <p:spPr bwMode="auto">
          <a:xfrm>
            <a:off x="2884488" y="3963988"/>
            <a:ext cx="1279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Same eqn.</a:t>
            </a:r>
          </a:p>
          <a:p>
            <a:pPr eaLnBrk="1" hangingPunct="1">
              <a:buFont typeface="Wingdings" pitchFamily="2" charset="2"/>
              <a:buChar char="ß"/>
            </a:pPr>
            <a:r>
              <a:rPr lang="en-US" altLang="en-US"/>
              <a:t>(BVE) </a:t>
            </a:r>
            <a:r>
              <a:rPr lang="en-US" altLang="en-US">
                <a:sym typeface="Wingdings" pitchFamily="2" charset="2"/>
              </a:rPr>
              <a:t></a:t>
            </a:r>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4C07F46C-136D-F245-B8E2-4AE138CF52E3}"/>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sp>
        <p:nvSpPr>
          <p:cNvPr id="97283" name="Content Placeholder 2">
            <a:extLst>
              <a:ext uri="{FF2B5EF4-FFF2-40B4-BE49-F238E27FC236}">
                <a16:creationId xmlns:a16="http://schemas.microsoft.com/office/drawing/2014/main" id="{A0B68881-5815-E04D-AED6-5618BE8F0E46}"/>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pic>
        <p:nvPicPr>
          <p:cNvPr id="97284" name="Picture 3">
            <a:extLst>
              <a:ext uri="{FF2B5EF4-FFF2-40B4-BE49-F238E27FC236}">
                <a16:creationId xmlns:a16="http://schemas.microsoft.com/office/drawing/2014/main" id="{56C6FBDD-2ED2-0443-B3F4-27598C508D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83363"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a:extLst>
              <a:ext uri="{FF2B5EF4-FFF2-40B4-BE49-F238E27FC236}">
                <a16:creationId xmlns:a16="http://schemas.microsoft.com/office/drawing/2014/main" id="{0D0DB327-1277-3846-936E-28E89E992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109788"/>
            <a:ext cx="5429250"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EEE220A1-30C2-8D4E-B575-C19494F5DCD1}"/>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sp>
        <p:nvSpPr>
          <p:cNvPr id="98307" name="Content Placeholder 2">
            <a:extLst>
              <a:ext uri="{FF2B5EF4-FFF2-40B4-BE49-F238E27FC236}">
                <a16:creationId xmlns:a16="http://schemas.microsoft.com/office/drawing/2014/main" id="{5DCAE3E4-F922-F943-BDF3-E2270ABDA3C1}"/>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pic>
        <p:nvPicPr>
          <p:cNvPr id="54276" name="Picture 3">
            <a:extLst>
              <a:ext uri="{FF2B5EF4-FFF2-40B4-BE49-F238E27FC236}">
                <a16:creationId xmlns:a16="http://schemas.microsoft.com/office/drawing/2014/main" id="{1EED0F71-10EA-ED4D-A3F9-B7CC3ECD3B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3763" y="161925"/>
            <a:ext cx="4276725" cy="582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4">
            <a:extLst>
              <a:ext uri="{FF2B5EF4-FFF2-40B4-BE49-F238E27FC236}">
                <a16:creationId xmlns:a16="http://schemas.microsoft.com/office/drawing/2014/main" id="{EAE7B5A4-FA44-0E4C-A732-3C1FB5D380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8" y="169863"/>
            <a:ext cx="4427537"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12">
            <a:extLst>
              <a:ext uri="{FF2B5EF4-FFF2-40B4-BE49-F238E27FC236}">
                <a16:creationId xmlns:a16="http://schemas.microsoft.com/office/drawing/2014/main" id="{80A69C15-564D-D644-A422-D7349760B4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813" y="144463"/>
            <a:ext cx="3925887"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FC82F558-04D2-5543-95CE-7D5131369A4F}"/>
              </a:ext>
            </a:extLst>
          </p:cNvPr>
          <p:cNvSpPr>
            <a:spLocks noChangeArrowheads="1"/>
          </p:cNvSpPr>
          <p:nvPr/>
        </p:nvSpPr>
        <p:spPr bwMode="auto">
          <a:xfrm>
            <a:off x="1260475" y="2608263"/>
            <a:ext cx="271463" cy="233362"/>
          </a:xfrm>
          <a:prstGeom prst="ellipse">
            <a:avLst/>
          </a:prstGeom>
          <a:solidFill>
            <a:srgbClr val="FF0000"/>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nvGrpSpPr>
          <p:cNvPr id="2" name="Group 11">
            <a:extLst>
              <a:ext uri="{FF2B5EF4-FFF2-40B4-BE49-F238E27FC236}">
                <a16:creationId xmlns:a16="http://schemas.microsoft.com/office/drawing/2014/main" id="{7A853C0E-900E-294B-AB72-0DE17972ABF8}"/>
              </a:ext>
            </a:extLst>
          </p:cNvPr>
          <p:cNvGrpSpPr>
            <a:grpSpLocks/>
          </p:cNvGrpSpPr>
          <p:nvPr/>
        </p:nvGrpSpPr>
        <p:grpSpPr bwMode="auto">
          <a:xfrm>
            <a:off x="6207125" y="915988"/>
            <a:ext cx="1878013" cy="4122737"/>
            <a:chOff x="6207125" y="915988"/>
            <a:chExt cx="1878013" cy="4122737"/>
          </a:xfrm>
        </p:grpSpPr>
        <p:cxnSp>
          <p:nvCxnSpPr>
            <p:cNvPr id="8" name="Straight Arrow Connector 7">
              <a:extLst>
                <a:ext uri="{FF2B5EF4-FFF2-40B4-BE49-F238E27FC236}">
                  <a16:creationId xmlns:a16="http://schemas.microsoft.com/office/drawing/2014/main" id="{E7AF8271-7A88-8545-B59E-4FE18EFC736C}"/>
                </a:ext>
              </a:extLst>
            </p:cNvPr>
            <p:cNvCxnSpPr>
              <a:cxnSpLocks noChangeShapeType="1"/>
            </p:cNvCxnSpPr>
            <p:nvPr/>
          </p:nvCxnSpPr>
          <p:spPr bwMode="auto">
            <a:xfrm rot="5400000" flipH="1" flipV="1">
              <a:off x="5322093" y="3132932"/>
              <a:ext cx="3065463" cy="0"/>
            </a:xfrm>
            <a:prstGeom prst="straightConnector1">
              <a:avLst/>
            </a:prstGeom>
            <a:noFill/>
            <a:ln w="57150">
              <a:solidFill>
                <a:srgbClr val="660066"/>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8315" name="TextBox 9">
              <a:extLst>
                <a:ext uri="{FF2B5EF4-FFF2-40B4-BE49-F238E27FC236}">
                  <a16:creationId xmlns:a16="http://schemas.microsoft.com/office/drawing/2014/main" id="{4136EFDE-5998-C14F-9F15-F492FB67F6E2}"/>
                </a:ext>
              </a:extLst>
            </p:cNvPr>
            <p:cNvSpPr txBox="1">
              <a:spLocks noChangeArrowheads="1"/>
            </p:cNvSpPr>
            <p:nvPr/>
          </p:nvSpPr>
          <p:spPr bwMode="auto">
            <a:xfrm>
              <a:off x="6207125" y="4576763"/>
              <a:ext cx="1878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660066"/>
                  </a:solidFill>
                </a:rPr>
                <a:t>cold front...2</a:t>
              </a:r>
            </a:p>
          </p:txBody>
        </p:sp>
        <p:cxnSp>
          <p:nvCxnSpPr>
            <p:cNvPr id="10" name="Straight Arrow Connector 9">
              <a:extLst>
                <a:ext uri="{FF2B5EF4-FFF2-40B4-BE49-F238E27FC236}">
                  <a16:creationId xmlns:a16="http://schemas.microsoft.com/office/drawing/2014/main" id="{63D8054F-8719-7343-9F4C-F8E5A70DD0B1}"/>
                </a:ext>
              </a:extLst>
            </p:cNvPr>
            <p:cNvCxnSpPr>
              <a:cxnSpLocks noChangeShapeType="1"/>
            </p:cNvCxnSpPr>
            <p:nvPr/>
          </p:nvCxnSpPr>
          <p:spPr bwMode="auto">
            <a:xfrm rot="16200000" flipV="1">
              <a:off x="6029325" y="2790826"/>
              <a:ext cx="3749675" cy="0"/>
            </a:xfrm>
            <a:prstGeom prst="straightConnector1">
              <a:avLst/>
            </a:prstGeom>
            <a:noFill/>
            <a:ln w="57150">
              <a:solidFill>
                <a:srgbClr val="660066"/>
              </a:solidFill>
              <a:prstDash val="dash"/>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5" name="Straight Connector 14">
            <a:extLst>
              <a:ext uri="{FF2B5EF4-FFF2-40B4-BE49-F238E27FC236}">
                <a16:creationId xmlns:a16="http://schemas.microsoft.com/office/drawing/2014/main" id="{3DA05DD4-13C6-EB42-B05D-1DD4E005DECF}"/>
              </a:ext>
            </a:extLst>
          </p:cNvPr>
          <p:cNvCxnSpPr>
            <a:cxnSpLocks noChangeShapeType="1"/>
          </p:cNvCxnSpPr>
          <p:nvPr/>
        </p:nvCxnSpPr>
        <p:spPr bwMode="auto">
          <a:xfrm>
            <a:off x="838200" y="2252663"/>
            <a:ext cx="1050925" cy="8763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a:extLst>
              <a:ext uri="{FF2B5EF4-FFF2-40B4-BE49-F238E27FC236}">
                <a16:creationId xmlns:a16="http://schemas.microsoft.com/office/drawing/2014/main" id="{E9ED646E-BF8A-134C-8081-B14DA1E5AA34}"/>
              </a:ext>
            </a:extLst>
          </p:cNvPr>
          <p:cNvPicPr>
            <a:picLocks noChangeAspect="1"/>
          </p:cNvPicPr>
          <p:nvPr/>
        </p:nvPicPr>
        <p:blipFill>
          <a:blip r:embed="rId2">
            <a:extLst>
              <a:ext uri="{28A0092B-C50C-407E-A947-70E740481C1C}">
                <a14:useLocalDpi xmlns:a14="http://schemas.microsoft.com/office/drawing/2010/main" val="0"/>
              </a:ext>
            </a:extLst>
          </a:blip>
          <a:srcRect l="34064" t="17522" r="33749" b="34656"/>
          <a:stretch>
            <a:fillRect/>
          </a:stretch>
        </p:blipFill>
        <p:spPr bwMode="auto">
          <a:xfrm>
            <a:off x="0" y="1212850"/>
            <a:ext cx="4781550" cy="3317875"/>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99331" name="Picture 3">
            <a:extLst>
              <a:ext uri="{FF2B5EF4-FFF2-40B4-BE49-F238E27FC236}">
                <a16:creationId xmlns:a16="http://schemas.microsoft.com/office/drawing/2014/main" id="{AD435B7C-33A1-EB4C-8161-EAE9334E71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0"/>
            <a:ext cx="4859337" cy="612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60240B14-0741-4D45-838C-639AF9D349F7}"/>
              </a:ext>
            </a:extLst>
          </p:cNvPr>
          <p:cNvCxnSpPr>
            <a:cxnSpLocks noChangeShapeType="1"/>
          </p:cNvCxnSpPr>
          <p:nvPr/>
        </p:nvCxnSpPr>
        <p:spPr bwMode="auto">
          <a:xfrm rot="5400000" flipH="1" flipV="1">
            <a:off x="5292725" y="3271838"/>
            <a:ext cx="3124200" cy="0"/>
          </a:xfrm>
          <a:prstGeom prst="straightConnector1">
            <a:avLst/>
          </a:prstGeom>
          <a:noFill/>
          <a:ln w="57150">
            <a:solidFill>
              <a:srgbClr val="FF66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9333" name="TextBox 7">
            <a:extLst>
              <a:ext uri="{FF2B5EF4-FFF2-40B4-BE49-F238E27FC236}">
                <a16:creationId xmlns:a16="http://schemas.microsoft.com/office/drawing/2014/main" id="{2B423E87-DBC6-CF45-976D-0D0EDD890AC1}"/>
              </a:ext>
            </a:extLst>
          </p:cNvPr>
          <p:cNvSpPr txBox="1">
            <a:spLocks noChangeArrowheads="1"/>
          </p:cNvSpPr>
          <p:nvPr/>
        </p:nvSpPr>
        <p:spPr bwMode="auto">
          <a:xfrm>
            <a:off x="5765800" y="5000625"/>
            <a:ext cx="262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FF6600"/>
                </a:solidFill>
              </a:rPr>
              <a:t>warm front </a:t>
            </a:r>
            <a:r>
              <a:rPr lang="en-US" altLang="en-US" sz="2400" b="1">
                <a:solidFill>
                  <a:srgbClr val="FF6600"/>
                </a:solidFill>
              </a:rPr>
              <a:t>5 UTC</a:t>
            </a:r>
          </a:p>
        </p:txBody>
      </p:sp>
      <p:sp>
        <p:nvSpPr>
          <p:cNvPr id="15" name="Oval 14">
            <a:extLst>
              <a:ext uri="{FF2B5EF4-FFF2-40B4-BE49-F238E27FC236}">
                <a16:creationId xmlns:a16="http://schemas.microsoft.com/office/drawing/2014/main" id="{42F1FADF-AD18-BF4D-8926-669E94931A36}"/>
              </a:ext>
            </a:extLst>
          </p:cNvPr>
          <p:cNvSpPr>
            <a:spLocks noChangeArrowheads="1"/>
          </p:cNvSpPr>
          <p:nvPr/>
        </p:nvSpPr>
        <p:spPr bwMode="auto">
          <a:xfrm>
            <a:off x="2686050" y="3206750"/>
            <a:ext cx="271463" cy="233363"/>
          </a:xfrm>
          <a:prstGeom prst="ellipse">
            <a:avLst/>
          </a:prstGeom>
          <a:solidFill>
            <a:srgbClr val="FF0000"/>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cxnSp>
        <p:nvCxnSpPr>
          <p:cNvPr id="8" name="Straight Connector 7">
            <a:extLst>
              <a:ext uri="{FF2B5EF4-FFF2-40B4-BE49-F238E27FC236}">
                <a16:creationId xmlns:a16="http://schemas.microsoft.com/office/drawing/2014/main" id="{0C45A09E-6EC2-9C44-A4B1-916A4C36CB73}"/>
              </a:ext>
            </a:extLst>
          </p:cNvPr>
          <p:cNvCxnSpPr>
            <a:cxnSpLocks noChangeShapeType="1"/>
          </p:cNvCxnSpPr>
          <p:nvPr/>
        </p:nvCxnSpPr>
        <p:spPr bwMode="auto">
          <a:xfrm>
            <a:off x="2498725" y="3298825"/>
            <a:ext cx="1785938" cy="158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a:extLst>
              <a:ext uri="{FF2B5EF4-FFF2-40B4-BE49-F238E27FC236}">
                <a16:creationId xmlns:a16="http://schemas.microsoft.com/office/drawing/2014/main" id="{3C4FCD13-C0BE-4549-9926-6C2165FA6F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987425"/>
            <a:ext cx="8382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itle 1">
            <a:extLst>
              <a:ext uri="{FF2B5EF4-FFF2-40B4-BE49-F238E27FC236}">
                <a16:creationId xmlns:a16="http://schemas.microsoft.com/office/drawing/2014/main" id="{5BD88396-61F6-3744-BD94-3D6395E53279}"/>
              </a:ext>
            </a:extLst>
          </p:cNvPr>
          <p:cNvSpPr>
            <a:spLocks noGrp="1"/>
          </p:cNvSpPr>
          <p:nvPr>
            <p:ph type="title"/>
          </p:nvPr>
        </p:nvSpPr>
        <p:spPr/>
        <p:txBody>
          <a:bodyPr/>
          <a:lstStyle/>
          <a:p>
            <a:r>
              <a:rPr lang="en-US" altLang="en-US"/>
              <a:t>Frontogenesis: d/dt(    )</a:t>
            </a:r>
          </a:p>
        </p:txBody>
      </p:sp>
      <p:sp>
        <p:nvSpPr>
          <p:cNvPr id="100356" name="Content Placeholder 2">
            <a:extLst>
              <a:ext uri="{FF2B5EF4-FFF2-40B4-BE49-F238E27FC236}">
                <a16:creationId xmlns:a16="http://schemas.microsoft.com/office/drawing/2014/main" id="{88821366-6E33-054F-BCE6-AC5F2792784E}"/>
              </a:ext>
            </a:extLst>
          </p:cNvPr>
          <p:cNvSpPr>
            <a:spLocks noGrp="1"/>
          </p:cNvSpPr>
          <p:nvPr>
            <p:ph idx="1"/>
          </p:nvPr>
        </p:nvSpPr>
        <p:spPr>
          <a:xfrm>
            <a:off x="685800" y="1981200"/>
            <a:ext cx="8458200" cy="4114800"/>
          </a:xfrm>
        </p:spPr>
        <p:txBody>
          <a:bodyPr/>
          <a:lstStyle/>
          <a:p>
            <a:r>
              <a:rPr lang="en-US" altLang="en-US"/>
              <a:t>           Diabatic           deformation    tilting</a:t>
            </a:r>
          </a:p>
        </p:txBody>
      </p:sp>
      <p:pic>
        <p:nvPicPr>
          <p:cNvPr id="100357" name="Picture 2">
            <a:extLst>
              <a:ext uri="{FF2B5EF4-FFF2-40B4-BE49-F238E27FC236}">
                <a16:creationId xmlns:a16="http://schemas.microsoft.com/office/drawing/2014/main" id="{9374C50A-29D3-A844-A609-B87BC32C1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2076"/>
          <a:stretch>
            <a:fillRect/>
          </a:stretch>
        </p:blipFill>
        <p:spPr bwMode="auto">
          <a:xfrm>
            <a:off x="230188" y="3429000"/>
            <a:ext cx="86090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5">
            <a:extLst>
              <a:ext uri="{FF2B5EF4-FFF2-40B4-BE49-F238E27FC236}">
                <a16:creationId xmlns:a16="http://schemas.microsoft.com/office/drawing/2014/main" id="{E312F6F5-91F3-1346-8BCD-B7A0B86BCB32}"/>
              </a:ext>
            </a:extLst>
          </p:cNvPr>
          <p:cNvSpPr>
            <a:spLocks noChangeArrowheads="1"/>
          </p:cNvSpPr>
          <p:nvPr/>
        </p:nvSpPr>
        <p:spPr bwMode="auto">
          <a:xfrm>
            <a:off x="1447800" y="1905000"/>
            <a:ext cx="3352800" cy="28956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
        <p:nvSpPr>
          <p:cNvPr id="100359" name="Rectangle 6">
            <a:extLst>
              <a:ext uri="{FF2B5EF4-FFF2-40B4-BE49-F238E27FC236}">
                <a16:creationId xmlns:a16="http://schemas.microsoft.com/office/drawing/2014/main" id="{E9E1BB47-73FC-3147-8E21-A6209E00BE9C}"/>
              </a:ext>
            </a:extLst>
          </p:cNvPr>
          <p:cNvSpPr>
            <a:spLocks noChangeArrowheads="1"/>
          </p:cNvSpPr>
          <p:nvPr/>
        </p:nvSpPr>
        <p:spPr bwMode="auto">
          <a:xfrm>
            <a:off x="4800600" y="1905000"/>
            <a:ext cx="2590800" cy="28956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
        <p:nvSpPr>
          <p:cNvPr id="100360" name="Rectangle 7">
            <a:extLst>
              <a:ext uri="{FF2B5EF4-FFF2-40B4-BE49-F238E27FC236}">
                <a16:creationId xmlns:a16="http://schemas.microsoft.com/office/drawing/2014/main" id="{F9FB3E6C-9A84-2C48-A8DA-8309F37162C5}"/>
              </a:ext>
            </a:extLst>
          </p:cNvPr>
          <p:cNvSpPr>
            <a:spLocks noChangeArrowheads="1"/>
          </p:cNvSpPr>
          <p:nvPr/>
        </p:nvSpPr>
        <p:spPr bwMode="auto">
          <a:xfrm>
            <a:off x="7391400" y="1905000"/>
            <a:ext cx="1600200" cy="28956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2400">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DB59C90D-4914-084F-AA55-DEB4A210964D}"/>
              </a:ext>
            </a:extLst>
          </p:cNvPr>
          <p:cNvSpPr>
            <a:spLocks noGrp="1" noChangeArrowheads="1"/>
          </p:cNvSpPr>
          <p:nvPr>
            <p:ph type="title"/>
          </p:nvPr>
        </p:nvSpPr>
        <p:spPr>
          <a:xfrm>
            <a:off x="762000" y="152400"/>
            <a:ext cx="7772400" cy="685800"/>
          </a:xfrm>
          <a:solidFill>
            <a:schemeClr val="tx1"/>
          </a:solidFill>
        </p:spPr>
        <p:txBody>
          <a:bodyPr/>
          <a:lstStyle/>
          <a:p>
            <a:r>
              <a:rPr lang="en-US" altLang="en-US" sz="3200" b="1">
                <a:solidFill>
                  <a:schemeClr val="bg2"/>
                </a:solidFill>
                <a:ea typeface="ＭＳ Ｐゴシック" panose="020B0600070205080204" pitchFamily="34" charset="-128"/>
              </a:rPr>
              <a:t>Summary of Frontogenesis</a:t>
            </a:r>
          </a:p>
        </p:txBody>
      </p:sp>
      <p:sp>
        <p:nvSpPr>
          <p:cNvPr id="101379" name="Rectangle 3">
            <a:extLst>
              <a:ext uri="{FF2B5EF4-FFF2-40B4-BE49-F238E27FC236}">
                <a16:creationId xmlns:a16="http://schemas.microsoft.com/office/drawing/2014/main" id="{B09E79EF-AB70-2041-92F7-CB7BEBEA8127}"/>
              </a:ext>
            </a:extLst>
          </p:cNvPr>
          <p:cNvSpPr>
            <a:spLocks noChangeArrowheads="1"/>
          </p:cNvSpPr>
          <p:nvPr/>
        </p:nvSpPr>
        <p:spPr bwMode="auto">
          <a:xfrm>
            <a:off x="0" y="4017963"/>
            <a:ext cx="219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1100">
                <a:solidFill>
                  <a:srgbClr val="FFFFFF"/>
                </a:solidFill>
                <a:latin typeface="Times New Roman" panose="02020603050405020304" pitchFamily="18" charset="0"/>
              </a:rPr>
              <a:t> </a:t>
            </a:r>
            <a:endParaRPr lang="en-US" altLang="en-US" sz="2400">
              <a:solidFill>
                <a:srgbClr val="FFFFFF"/>
              </a:solidFill>
              <a:latin typeface="Times New Roman" panose="02020603050405020304" pitchFamily="18" charset="0"/>
            </a:endParaRPr>
          </a:p>
        </p:txBody>
      </p:sp>
      <p:sp>
        <p:nvSpPr>
          <p:cNvPr id="518148" name="Rectangle 4">
            <a:extLst>
              <a:ext uri="{FF2B5EF4-FFF2-40B4-BE49-F238E27FC236}">
                <a16:creationId xmlns:a16="http://schemas.microsoft.com/office/drawing/2014/main" id="{CC8EB89B-6A65-D447-A98E-9AD9F8D59F26}"/>
              </a:ext>
            </a:extLst>
          </p:cNvPr>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518149" name="Rectangle 5">
            <a:extLst>
              <a:ext uri="{FF2B5EF4-FFF2-40B4-BE49-F238E27FC236}">
                <a16:creationId xmlns:a16="http://schemas.microsoft.com/office/drawing/2014/main" id="{B43E6ADB-C5BE-9C42-BCC7-57B7C2D76CD9}"/>
              </a:ext>
            </a:extLst>
          </p:cNvPr>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518150" name="Rectangle 6">
            <a:extLst>
              <a:ext uri="{FF2B5EF4-FFF2-40B4-BE49-F238E27FC236}">
                <a16:creationId xmlns:a16="http://schemas.microsoft.com/office/drawing/2014/main" id="{4CC56B6D-4CC7-8A4A-B0E2-3F9F80198FF8}"/>
              </a:ext>
            </a:extLst>
          </p:cNvPr>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518151" name="Rectangle 7">
            <a:extLst>
              <a:ext uri="{FF2B5EF4-FFF2-40B4-BE49-F238E27FC236}">
                <a16:creationId xmlns:a16="http://schemas.microsoft.com/office/drawing/2014/main" id="{148E0FFB-FA70-CD4D-9488-3FB4BE231312}"/>
              </a:ext>
            </a:extLst>
          </p:cNvPr>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518152" name="Rectangle 8">
            <a:extLst>
              <a:ext uri="{FF2B5EF4-FFF2-40B4-BE49-F238E27FC236}">
                <a16:creationId xmlns:a16="http://schemas.microsoft.com/office/drawing/2014/main" id="{95E5EBAC-7110-1446-A69B-B90F142689A4}"/>
              </a:ext>
            </a:extLst>
          </p:cNvPr>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518153" name="Rectangle 9">
            <a:extLst>
              <a:ext uri="{FF2B5EF4-FFF2-40B4-BE49-F238E27FC236}">
                <a16:creationId xmlns:a16="http://schemas.microsoft.com/office/drawing/2014/main" id="{2F6929A6-CA6E-9E4D-A649-78DF713AC271}"/>
              </a:ext>
            </a:extLst>
          </p:cNvPr>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defTabSz="914400" eaLnBrk="0" hangingPunct="0">
              <a:defRPr/>
            </a:pPr>
            <a:endParaRPr lang="en-US" sz="2400">
              <a:solidFill>
                <a:srgbClr val="FFFFFF"/>
              </a:solidFill>
              <a:latin typeface="Times New Roman" pitchFamily="18" charset="0"/>
              <a:ea typeface="+mn-ea"/>
            </a:endParaRPr>
          </a:p>
        </p:txBody>
      </p:sp>
      <p:sp>
        <p:nvSpPr>
          <p:cNvPr id="101386" name="Text Box 10">
            <a:extLst>
              <a:ext uri="{FF2B5EF4-FFF2-40B4-BE49-F238E27FC236}">
                <a16:creationId xmlns:a16="http://schemas.microsoft.com/office/drawing/2014/main" id="{612F07A1-B550-C343-B16F-A97B230DCEEC}"/>
              </a:ext>
            </a:extLst>
          </p:cNvPr>
          <p:cNvSpPr txBox="1">
            <a:spLocks noChangeArrowheads="1"/>
          </p:cNvSpPr>
          <p:nvPr/>
        </p:nvSpPr>
        <p:spPr bwMode="auto">
          <a:xfrm>
            <a:off x="76200" y="1219200"/>
            <a:ext cx="8915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06400" indent="-4064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br>
              <a:rPr lang="en-US" altLang="en-US" sz="2400">
                <a:solidFill>
                  <a:srgbClr val="000000"/>
                </a:solidFill>
              </a:rPr>
            </a:br>
            <a:endParaRPr lang="en-US" altLang="en-US" sz="2400">
              <a:solidFill>
                <a:srgbClr val="000000"/>
              </a:solidFill>
            </a:endParaRPr>
          </a:p>
          <a:p>
            <a:pPr defTabSz="914400"/>
            <a:r>
              <a:rPr lang="en-US" altLang="en-US" sz="2400">
                <a:solidFill>
                  <a:srgbClr val="000000"/>
                </a:solidFill>
              </a:rPr>
              <a:t>Frontogenesis / frontolysis changes the horizontal temperature gradient, and thus leads to disruption of thermal wind balance</a:t>
            </a:r>
          </a:p>
          <a:p>
            <a:pPr defTabSz="914400"/>
            <a:endParaRPr lang="en-US" altLang="en-US" sz="2400">
              <a:solidFill>
                <a:srgbClr val="000000"/>
              </a:solidFill>
            </a:endParaRPr>
          </a:p>
          <a:p>
            <a:pPr defTabSz="914400"/>
            <a:r>
              <a:rPr lang="en-US" altLang="en-US" sz="2400" b="1" i="1">
                <a:solidFill>
                  <a:srgbClr val="FF0000"/>
                </a:solidFill>
              </a:rPr>
              <a:t>Ageostrophic frontal circulation </a:t>
            </a:r>
            <a:r>
              <a:rPr lang="en-US" altLang="en-US" sz="2400">
                <a:solidFill>
                  <a:srgbClr val="000000"/>
                </a:solidFill>
              </a:rPr>
              <a:t>acts to restore thermal wind balance, can result in clouds, precipitation</a:t>
            </a:r>
          </a:p>
          <a:p>
            <a:pPr defTabSz="914400"/>
            <a:endParaRPr lang="en-US" altLang="en-US" sz="2400">
              <a:solidFill>
                <a:srgbClr val="000000"/>
              </a:solidFill>
            </a:endParaRPr>
          </a:p>
          <a:p>
            <a:pPr defTabSz="914400"/>
            <a:endParaRPr lang="en-US" altLang="en-US" sz="2400">
              <a:solidFill>
                <a:srgbClr val="000000"/>
              </a:solidFill>
            </a:endParaRPr>
          </a:p>
          <a:p>
            <a:pPr defTabSz="914400"/>
            <a:endParaRPr lang="en-US" altLang="en-US" sz="2400">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03AA1AC-6F77-CA46-AAC4-C62D1FC712D3}"/>
              </a:ext>
            </a:extLst>
          </p:cNvPr>
          <p:cNvSpPr>
            <a:spLocks noGrp="1" noChangeArrowheads="1"/>
          </p:cNvSpPr>
          <p:nvPr>
            <p:ph type="title"/>
          </p:nvPr>
        </p:nvSpPr>
        <p:spPr>
          <a:xfrm>
            <a:off x="685800" y="76200"/>
            <a:ext cx="7772400" cy="609600"/>
          </a:xfrm>
          <a:solidFill>
            <a:schemeClr val="tx1"/>
          </a:solidFill>
        </p:spPr>
        <p:txBody>
          <a:bodyPr/>
          <a:lstStyle/>
          <a:p>
            <a:r>
              <a:rPr lang="en-US" altLang="en-US" sz="2800">
                <a:solidFill>
                  <a:schemeClr val="bg2"/>
                </a:solidFill>
                <a:ea typeface="ＭＳ Ｐゴシック" panose="020B0600070205080204" pitchFamily="34" charset="-128"/>
              </a:rPr>
              <a:t>QG Frontogenesis:  Qn, omega_n</a:t>
            </a:r>
          </a:p>
        </p:txBody>
      </p:sp>
      <p:pic>
        <p:nvPicPr>
          <p:cNvPr id="102403" name="Picture 3" descr="4-cell_curvature_eq2">
            <a:extLst>
              <a:ext uri="{FF2B5EF4-FFF2-40B4-BE49-F238E27FC236}">
                <a16:creationId xmlns:a16="http://schemas.microsoft.com/office/drawing/2014/main" id="{3CE4EDAA-6B58-1140-A8EB-1CFB5DB9B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941" t="1688" r="2274" b="50485"/>
          <a:stretch>
            <a:fillRect/>
          </a:stretch>
        </p:blipFill>
        <p:spPr bwMode="auto">
          <a:xfrm>
            <a:off x="1600200" y="701675"/>
            <a:ext cx="61722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 Box 4">
            <a:extLst>
              <a:ext uri="{FF2B5EF4-FFF2-40B4-BE49-F238E27FC236}">
                <a16:creationId xmlns:a16="http://schemas.microsoft.com/office/drawing/2014/main" id="{9627F9D8-14D3-D342-99C8-DB6F945B0DD9}"/>
              </a:ext>
            </a:extLst>
          </p:cNvPr>
          <p:cNvSpPr txBox="1">
            <a:spLocks noChangeArrowheads="1"/>
          </p:cNvSpPr>
          <p:nvPr/>
        </p:nvSpPr>
        <p:spPr bwMode="auto">
          <a:xfrm>
            <a:off x="838200" y="57912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b="1">
                <a:solidFill>
                  <a:srgbClr val="000000"/>
                </a:solidFill>
              </a:rPr>
              <a:t>Q</a:t>
            </a:r>
            <a:r>
              <a:rPr lang="en-US" altLang="en-US" sz="2400" b="1" baseline="-25000">
                <a:solidFill>
                  <a:srgbClr val="000000"/>
                </a:solidFill>
              </a:rPr>
              <a:t>n</a:t>
            </a:r>
            <a:r>
              <a:rPr lang="en-US" altLang="en-US" sz="2400">
                <a:solidFill>
                  <a:srgbClr val="000000"/>
                </a:solidFill>
              </a:rPr>
              <a:t> Picks out </a:t>
            </a:r>
            <a:r>
              <a:rPr lang="en-US" altLang="en-US" sz="2400" b="1" i="1">
                <a:solidFill>
                  <a:srgbClr val="000000"/>
                </a:solidFill>
              </a:rPr>
              <a:t>4-cell jet</a:t>
            </a:r>
            <a:r>
              <a:rPr lang="en-US" altLang="en-US" sz="2400">
                <a:solidFill>
                  <a:srgbClr val="000000"/>
                </a:solidFill>
              </a:rPr>
              <a:t> circulation pattern</a:t>
            </a:r>
          </a:p>
        </p:txBody>
      </p:sp>
      <p:sp>
        <p:nvSpPr>
          <p:cNvPr id="454661" name="Text Box 5">
            <a:extLst>
              <a:ext uri="{FF2B5EF4-FFF2-40B4-BE49-F238E27FC236}">
                <a16:creationId xmlns:a16="http://schemas.microsoft.com/office/drawing/2014/main" id="{111F0A41-4EC9-AF43-A5EC-71EFEFDF58F5}"/>
              </a:ext>
            </a:extLst>
          </p:cNvPr>
          <p:cNvSpPr txBox="1">
            <a:spLocks noChangeArrowheads="1"/>
          </p:cNvSpPr>
          <p:nvPr/>
        </p:nvSpPr>
        <p:spPr bwMode="auto">
          <a:xfrm>
            <a:off x="7162800" y="3124200"/>
            <a:ext cx="1981200" cy="1552575"/>
          </a:xfrm>
          <a:prstGeom prst="rect">
            <a:avLst/>
          </a:prstGeom>
          <a:solidFill>
            <a:schemeClr val="tx1"/>
          </a:solidFill>
          <a:ln w="12700">
            <a:noFill/>
            <a:miter lim="800000"/>
            <a:headEnd/>
            <a:tailEnd/>
          </a:ln>
          <a:effectLst/>
        </p:spPr>
        <p:txBody>
          <a:bodyPr>
            <a:spAutoFit/>
          </a:bodyPr>
          <a:lstStyle/>
          <a:p>
            <a:pPr defTabSz="914400" eaLnBrk="0" hangingPunct="0">
              <a:spcBef>
                <a:spcPct val="50000"/>
              </a:spcBef>
              <a:defRPr/>
            </a:pPr>
            <a:r>
              <a:rPr lang="en-US" sz="2400">
                <a:solidFill>
                  <a:srgbClr val="000000"/>
                </a:solidFill>
                <a:ea typeface="+mn-ea"/>
              </a:rPr>
              <a:t>Thermally indirect response in exit</a:t>
            </a:r>
          </a:p>
        </p:txBody>
      </p:sp>
      <p:sp>
        <p:nvSpPr>
          <p:cNvPr id="454662" name="Text Box 6">
            <a:extLst>
              <a:ext uri="{FF2B5EF4-FFF2-40B4-BE49-F238E27FC236}">
                <a16:creationId xmlns:a16="http://schemas.microsoft.com/office/drawing/2014/main" id="{7F596219-733C-B646-88B0-3CE7522A5DA4}"/>
              </a:ext>
            </a:extLst>
          </p:cNvPr>
          <p:cNvSpPr txBox="1">
            <a:spLocks noChangeArrowheads="1"/>
          </p:cNvSpPr>
          <p:nvPr/>
        </p:nvSpPr>
        <p:spPr bwMode="auto">
          <a:xfrm>
            <a:off x="76200" y="1600200"/>
            <a:ext cx="1905000" cy="1552575"/>
          </a:xfrm>
          <a:prstGeom prst="rect">
            <a:avLst/>
          </a:prstGeom>
          <a:solidFill>
            <a:schemeClr val="tx1"/>
          </a:solidFill>
          <a:ln w="12700">
            <a:noFill/>
            <a:miter lim="800000"/>
            <a:headEnd/>
            <a:tailEnd/>
          </a:ln>
          <a:effectLst/>
        </p:spPr>
        <p:txBody>
          <a:bodyPr>
            <a:spAutoFit/>
          </a:bodyPr>
          <a:lstStyle/>
          <a:p>
            <a:pPr defTabSz="914400" eaLnBrk="0" hangingPunct="0">
              <a:spcBef>
                <a:spcPct val="50000"/>
              </a:spcBef>
              <a:defRPr/>
            </a:pPr>
            <a:r>
              <a:rPr lang="en-US" sz="2400">
                <a:solidFill>
                  <a:srgbClr val="000000"/>
                </a:solidFill>
                <a:ea typeface="+mn-ea"/>
              </a:rPr>
              <a:t>Thermally direct response in entrance</a:t>
            </a:r>
          </a:p>
        </p:txBody>
      </p:sp>
      <p:sp>
        <p:nvSpPr>
          <p:cNvPr id="102407" name="Text Box 7">
            <a:extLst>
              <a:ext uri="{FF2B5EF4-FFF2-40B4-BE49-F238E27FC236}">
                <a16:creationId xmlns:a16="http://schemas.microsoft.com/office/drawing/2014/main" id="{8EB7515E-09EE-8B46-B3AC-2E602D0FED04}"/>
              </a:ext>
            </a:extLst>
          </p:cNvPr>
          <p:cNvSpPr txBox="1">
            <a:spLocks noChangeArrowheads="1"/>
          </p:cNvSpPr>
          <p:nvPr/>
        </p:nvSpPr>
        <p:spPr bwMode="auto">
          <a:xfrm>
            <a:off x="990600" y="4876800"/>
            <a:ext cx="7010400" cy="822325"/>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Queen Elizabeth II Storm – 400-700 mb thickness (contours), QG omega_n (blue/red), and Qn</a:t>
            </a:r>
          </a:p>
        </p:txBody>
      </p:sp>
      <p:cxnSp>
        <p:nvCxnSpPr>
          <p:cNvPr id="102408" name="Straight Arrow Connector 8">
            <a:extLst>
              <a:ext uri="{FF2B5EF4-FFF2-40B4-BE49-F238E27FC236}">
                <a16:creationId xmlns:a16="http://schemas.microsoft.com/office/drawing/2014/main" id="{715961B4-C1E4-FD4C-9544-09C527A9B0A5}"/>
              </a:ext>
            </a:extLst>
          </p:cNvPr>
          <p:cNvCxnSpPr>
            <a:cxnSpLocks noChangeShapeType="1"/>
          </p:cNvCxnSpPr>
          <p:nvPr/>
        </p:nvCxnSpPr>
        <p:spPr bwMode="auto">
          <a:xfrm flipV="1">
            <a:off x="5181600" y="2895600"/>
            <a:ext cx="228600" cy="609600"/>
          </a:xfrm>
          <a:prstGeom prst="straightConnector1">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02409" name="Straight Arrow Connector 9">
            <a:extLst>
              <a:ext uri="{FF2B5EF4-FFF2-40B4-BE49-F238E27FC236}">
                <a16:creationId xmlns:a16="http://schemas.microsoft.com/office/drawing/2014/main" id="{CB215CC5-F273-BF45-8408-C0C580BBC2B7}"/>
              </a:ext>
            </a:extLst>
          </p:cNvPr>
          <p:cNvCxnSpPr>
            <a:cxnSpLocks noChangeShapeType="1"/>
          </p:cNvCxnSpPr>
          <p:nvPr/>
        </p:nvCxnSpPr>
        <p:spPr bwMode="auto">
          <a:xfrm flipV="1">
            <a:off x="3581400" y="2286000"/>
            <a:ext cx="381000" cy="533400"/>
          </a:xfrm>
          <a:prstGeom prst="straightConnector1">
            <a:avLst/>
          </a:prstGeom>
          <a:noFill/>
          <a:ln w="38100">
            <a:solidFill>
              <a:schemeClr val="bg2"/>
            </a:solidFill>
            <a:round/>
            <a:headEnd type="arrow" w="med" len="med"/>
            <a:tailEnd/>
          </a:ln>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B766676F-327F-2148-8B93-4FC8AB55672B}"/>
              </a:ext>
            </a:extLst>
          </p:cNvPr>
          <p:cNvSpPr txBox="1"/>
          <p:nvPr/>
        </p:nvSpPr>
        <p:spPr>
          <a:xfrm>
            <a:off x="4114800" y="2590800"/>
            <a:ext cx="1066800" cy="584200"/>
          </a:xfrm>
          <a:prstGeom prst="rect">
            <a:avLst/>
          </a:prstGeom>
          <a:noFill/>
        </p:spPr>
        <p:txBody>
          <a:bodyPr>
            <a:spAutoFit/>
          </a:bodyPr>
          <a:lstStyle/>
          <a:p>
            <a:pPr defTabSz="914400" eaLnBrk="0" hangingPunct="0">
              <a:defRPr/>
            </a:pPr>
            <a:r>
              <a:rPr lang="en-US" sz="3200" b="1" dirty="0">
                <a:solidFill>
                  <a:srgbClr val="000000"/>
                </a:solidFill>
                <a:latin typeface="Times New Roman" pitchFamily="18" charset="0"/>
                <a:ea typeface="+mn-ea"/>
              </a:rPr>
              <a:t>J e t</a:t>
            </a:r>
          </a:p>
        </p:txBody>
      </p:sp>
      <p:pic>
        <p:nvPicPr>
          <p:cNvPr id="12" name="Picture 11">
            <a:extLst>
              <a:ext uri="{FF2B5EF4-FFF2-40B4-BE49-F238E27FC236}">
                <a16:creationId xmlns:a16="http://schemas.microsoft.com/office/drawing/2014/main" id="{EAF02F0D-B56F-6C42-9615-7CFDE0B055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470285">
            <a:off x="1171575" y="-4762"/>
            <a:ext cx="35766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jet_exit">
            <a:extLst>
              <a:ext uri="{FF2B5EF4-FFF2-40B4-BE49-F238E27FC236}">
                <a16:creationId xmlns:a16="http://schemas.microsoft.com/office/drawing/2014/main" id="{7E693B6A-AB0A-444D-8886-34CF80C11425}"/>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t="13885"/>
          <a:stretch>
            <a:fillRect/>
          </a:stretch>
        </p:blipFill>
        <p:spPr bwMode="auto">
          <a:xfrm>
            <a:off x="1905000" y="381000"/>
            <a:ext cx="5407025"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7" name="Picture 3" descr="jet_exitxs">
            <a:extLst>
              <a:ext uri="{FF2B5EF4-FFF2-40B4-BE49-F238E27FC236}">
                <a16:creationId xmlns:a16="http://schemas.microsoft.com/office/drawing/2014/main" id="{278E67C0-77E3-1341-8885-F4A0EF259F91}"/>
              </a:ext>
            </a:extLst>
          </p:cNvPr>
          <p:cNvPicPr>
            <a:picLocks noChangeAspect="1" noChangeArrowheads="1"/>
          </p:cNvPicPr>
          <p:nvPr/>
        </p:nvPicPr>
        <p:blipFill>
          <a:blip r:embed="rId4">
            <a:lum contrast="30000"/>
            <a:extLst>
              <a:ext uri="{28A0092B-C50C-407E-A947-70E740481C1C}">
                <a14:useLocalDpi xmlns:a14="http://schemas.microsoft.com/office/drawing/2010/main" val="0"/>
              </a:ext>
            </a:extLst>
          </a:blip>
          <a:srcRect/>
          <a:stretch>
            <a:fillRect/>
          </a:stretch>
        </p:blipFill>
        <p:spPr bwMode="auto">
          <a:xfrm>
            <a:off x="2438400" y="3276600"/>
            <a:ext cx="44196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Text Box 4">
            <a:extLst>
              <a:ext uri="{FF2B5EF4-FFF2-40B4-BE49-F238E27FC236}">
                <a16:creationId xmlns:a16="http://schemas.microsoft.com/office/drawing/2014/main" id="{D399C056-6764-434E-A2F3-CB8EB2E672FC}"/>
              </a:ext>
            </a:extLst>
          </p:cNvPr>
          <p:cNvSpPr txBox="1">
            <a:spLocks noChangeArrowheads="1"/>
          </p:cNvSpPr>
          <p:nvPr/>
        </p:nvSpPr>
        <p:spPr bwMode="auto">
          <a:xfrm>
            <a:off x="3886200" y="51816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b="1">
                <a:solidFill>
                  <a:srgbClr val="000000"/>
                </a:solidFill>
                <a:latin typeface="Times New Roman" panose="02020603050405020304" pitchFamily="18" charset="0"/>
              </a:rPr>
              <a:t>V</a:t>
            </a:r>
            <a:r>
              <a:rPr lang="en-US" altLang="en-US" sz="2400" b="1" baseline="-25000">
                <a:solidFill>
                  <a:srgbClr val="000000"/>
                </a:solidFill>
                <a:latin typeface="Times New Roman" panose="02020603050405020304" pitchFamily="18" charset="0"/>
              </a:rPr>
              <a:t>ageo</a:t>
            </a:r>
            <a:endParaRPr lang="en-US" altLang="en-US" sz="2400" b="1">
              <a:solidFill>
                <a:srgbClr val="000000"/>
              </a:solidFill>
              <a:latin typeface="Times New Roman" panose="02020603050405020304" pitchFamily="18" charset="0"/>
            </a:endParaRPr>
          </a:p>
        </p:txBody>
      </p:sp>
      <p:sp>
        <p:nvSpPr>
          <p:cNvPr id="48134" name="Text Box 6">
            <a:extLst>
              <a:ext uri="{FF2B5EF4-FFF2-40B4-BE49-F238E27FC236}">
                <a16:creationId xmlns:a16="http://schemas.microsoft.com/office/drawing/2014/main" id="{1936514E-BDE8-E149-8357-9C0100E053A8}"/>
              </a:ext>
            </a:extLst>
          </p:cNvPr>
          <p:cNvSpPr txBox="1">
            <a:spLocks noChangeArrowheads="1"/>
          </p:cNvSpPr>
          <p:nvPr/>
        </p:nvSpPr>
        <p:spPr bwMode="auto">
          <a:xfrm>
            <a:off x="1600200" y="5943600"/>
            <a:ext cx="1143000" cy="457200"/>
          </a:xfrm>
          <a:prstGeom prst="rect">
            <a:avLst/>
          </a:prstGeom>
          <a:noFill/>
          <a:ln w="9525">
            <a:noFill/>
            <a:miter lim="800000"/>
            <a:headEnd/>
            <a:tailEnd/>
          </a:ln>
          <a:effectLst/>
        </p:spPr>
        <p:txBody>
          <a:bodyPr>
            <a:spAutoFit/>
          </a:bodyPr>
          <a:lstStyle/>
          <a:p>
            <a:pPr defTabSz="914400" eaLnBrk="0" hangingPunct="0">
              <a:spcBef>
                <a:spcPct val="50000"/>
              </a:spcBef>
              <a:defRPr/>
            </a:pPr>
            <a:r>
              <a:rPr lang="en-US" sz="2400" b="1">
                <a:solidFill>
                  <a:srgbClr val="3333CC"/>
                </a:solidFill>
                <a:latin typeface="Times New Roman" pitchFamily="18" charset="0"/>
                <a:ea typeface="+mn-ea"/>
              </a:rPr>
              <a:t>North</a:t>
            </a:r>
          </a:p>
        </p:txBody>
      </p:sp>
      <p:sp>
        <p:nvSpPr>
          <p:cNvPr id="48135" name="Text Box 7">
            <a:extLst>
              <a:ext uri="{FF2B5EF4-FFF2-40B4-BE49-F238E27FC236}">
                <a16:creationId xmlns:a16="http://schemas.microsoft.com/office/drawing/2014/main" id="{C7F2280F-A49F-E74D-BA58-356C64EF0204}"/>
              </a:ext>
            </a:extLst>
          </p:cNvPr>
          <p:cNvSpPr txBox="1">
            <a:spLocks noChangeArrowheads="1"/>
          </p:cNvSpPr>
          <p:nvPr/>
        </p:nvSpPr>
        <p:spPr bwMode="auto">
          <a:xfrm>
            <a:off x="6019800" y="5867400"/>
            <a:ext cx="990600" cy="457200"/>
          </a:xfrm>
          <a:prstGeom prst="rect">
            <a:avLst/>
          </a:prstGeom>
          <a:noFill/>
          <a:ln w="9525">
            <a:noFill/>
            <a:miter lim="800000"/>
            <a:headEnd/>
            <a:tailEnd/>
          </a:ln>
          <a:effectLst/>
        </p:spPr>
        <p:txBody>
          <a:bodyPr>
            <a:spAutoFit/>
          </a:bodyPr>
          <a:lstStyle/>
          <a:p>
            <a:pPr defTabSz="914400" eaLnBrk="0" hangingPunct="0">
              <a:spcBef>
                <a:spcPct val="50000"/>
              </a:spcBef>
              <a:defRPr/>
            </a:pPr>
            <a:r>
              <a:rPr lang="en-US" sz="2400" b="1">
                <a:solidFill>
                  <a:srgbClr val="FF0000"/>
                </a:solidFill>
                <a:latin typeface="Times New Roman" pitchFamily="18" charset="0"/>
                <a:ea typeface="+mn-ea"/>
              </a:rPr>
              <a:t>South</a:t>
            </a:r>
          </a:p>
        </p:txBody>
      </p:sp>
      <p:sp>
        <p:nvSpPr>
          <p:cNvPr id="48137" name="AutoShape 9">
            <a:extLst>
              <a:ext uri="{FF2B5EF4-FFF2-40B4-BE49-F238E27FC236}">
                <a16:creationId xmlns:a16="http://schemas.microsoft.com/office/drawing/2014/main" id="{46F18573-7002-5C4A-A460-426444BADBDF}"/>
              </a:ext>
            </a:extLst>
          </p:cNvPr>
          <p:cNvSpPr>
            <a:spLocks noChangeArrowheads="1"/>
          </p:cNvSpPr>
          <p:nvPr/>
        </p:nvSpPr>
        <p:spPr bwMode="auto">
          <a:xfrm>
            <a:off x="5486400" y="1447800"/>
            <a:ext cx="304800" cy="762000"/>
          </a:xfrm>
          <a:prstGeom prst="upArrow">
            <a:avLst>
              <a:gd name="adj1" fmla="val 50000"/>
              <a:gd name="adj2" fmla="val 62500"/>
            </a:avLst>
          </a:prstGeom>
          <a:solidFill>
            <a:schemeClr val="accent2"/>
          </a:solidFill>
          <a:ln w="9525">
            <a:solidFill>
              <a:schemeClr val="tx1"/>
            </a:solidFill>
            <a:miter lim="800000"/>
            <a:headEnd/>
            <a:tailEnd/>
          </a:ln>
          <a:effectLst/>
        </p:spPr>
        <p:txBody>
          <a:bodyPr wrap="none" anchor="ctr"/>
          <a:lstStyle/>
          <a:p>
            <a:pPr defTabSz="914400" eaLnBrk="0" hangingPunct="0">
              <a:defRPr/>
            </a:pPr>
            <a:endParaRPr lang="en-US" sz="2400">
              <a:solidFill>
                <a:srgbClr val="000000"/>
              </a:solidFill>
              <a:latin typeface="Times New Roman" pitchFamily="18" charset="0"/>
              <a:ea typeface="+mn-ea"/>
            </a:endParaRPr>
          </a:p>
        </p:txBody>
      </p:sp>
      <p:sp>
        <p:nvSpPr>
          <p:cNvPr id="103432" name="Text Box 10">
            <a:extLst>
              <a:ext uri="{FF2B5EF4-FFF2-40B4-BE49-F238E27FC236}">
                <a16:creationId xmlns:a16="http://schemas.microsoft.com/office/drawing/2014/main" id="{5E26A99B-A808-B24A-8AAA-AD5CBCE4FB08}"/>
              </a:ext>
            </a:extLst>
          </p:cNvPr>
          <p:cNvSpPr txBox="1">
            <a:spLocks noChangeArrowheads="1"/>
          </p:cNvSpPr>
          <p:nvPr/>
        </p:nvSpPr>
        <p:spPr bwMode="auto">
          <a:xfrm>
            <a:off x="3962400" y="37338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b="1">
                <a:solidFill>
                  <a:srgbClr val="000000"/>
                </a:solidFill>
                <a:latin typeface="Times New Roman" panose="02020603050405020304" pitchFamily="18" charset="0"/>
              </a:rPr>
              <a:t>V</a:t>
            </a:r>
            <a:r>
              <a:rPr lang="en-US" altLang="en-US" sz="2400" b="1" baseline="-25000">
                <a:solidFill>
                  <a:srgbClr val="000000"/>
                </a:solidFill>
                <a:latin typeface="Times New Roman" panose="02020603050405020304" pitchFamily="18" charset="0"/>
              </a:rPr>
              <a:t>ageo</a:t>
            </a:r>
            <a:endParaRPr lang="en-US" altLang="en-US" sz="2400" b="1">
              <a:solidFill>
                <a:srgbClr val="000000"/>
              </a:solidFill>
              <a:latin typeface="Times New Roman" panose="02020603050405020304" pitchFamily="18" charset="0"/>
            </a:endParaRPr>
          </a:p>
        </p:txBody>
      </p:sp>
      <p:sp>
        <p:nvSpPr>
          <p:cNvPr id="48139" name="Text Box 11">
            <a:extLst>
              <a:ext uri="{FF2B5EF4-FFF2-40B4-BE49-F238E27FC236}">
                <a16:creationId xmlns:a16="http://schemas.microsoft.com/office/drawing/2014/main" id="{EBBF4B9D-D62B-3943-A24D-A30C454DF130}"/>
              </a:ext>
            </a:extLst>
          </p:cNvPr>
          <p:cNvSpPr txBox="1">
            <a:spLocks noChangeArrowheads="1"/>
          </p:cNvSpPr>
          <p:nvPr/>
        </p:nvSpPr>
        <p:spPr bwMode="auto">
          <a:xfrm>
            <a:off x="7086600" y="4038600"/>
            <a:ext cx="1676400" cy="1187450"/>
          </a:xfrm>
          <a:prstGeom prst="rect">
            <a:avLst/>
          </a:prstGeom>
          <a:noFill/>
          <a:ln w="9525">
            <a:noFill/>
            <a:miter lim="800000"/>
            <a:headEnd/>
            <a:tailEnd/>
          </a:ln>
          <a:effectLst/>
        </p:spPr>
        <p:txBody>
          <a:bodyPr>
            <a:spAutoFit/>
          </a:bodyPr>
          <a:lstStyle/>
          <a:p>
            <a:pPr defTabSz="914400" eaLnBrk="0" hangingPunct="0">
              <a:spcBef>
                <a:spcPct val="50000"/>
              </a:spcBef>
              <a:defRPr/>
            </a:pPr>
            <a:r>
              <a:rPr lang="en-US" sz="2400">
                <a:solidFill>
                  <a:srgbClr val="FF0000"/>
                </a:solidFill>
                <a:latin typeface="Times New Roman" pitchFamily="18" charset="0"/>
                <a:ea typeface="+mn-ea"/>
              </a:rPr>
              <a:t>Thermally Indirect</a:t>
            </a:r>
            <a:r>
              <a:rPr lang="en-US" sz="2400">
                <a:solidFill>
                  <a:srgbClr val="000000"/>
                </a:solidFill>
                <a:latin typeface="Times New Roman" pitchFamily="18" charset="0"/>
                <a:ea typeface="+mn-ea"/>
              </a:rPr>
              <a:t> Circulation</a:t>
            </a:r>
          </a:p>
        </p:txBody>
      </p:sp>
      <p:sp>
        <p:nvSpPr>
          <p:cNvPr id="48140" name="Text Box 12">
            <a:extLst>
              <a:ext uri="{FF2B5EF4-FFF2-40B4-BE49-F238E27FC236}">
                <a16:creationId xmlns:a16="http://schemas.microsoft.com/office/drawing/2014/main" id="{6EB65508-244B-354A-AE82-55EEF76FF3C9}"/>
              </a:ext>
            </a:extLst>
          </p:cNvPr>
          <p:cNvSpPr txBox="1">
            <a:spLocks noChangeArrowheads="1"/>
          </p:cNvSpPr>
          <p:nvPr/>
        </p:nvSpPr>
        <p:spPr bwMode="auto">
          <a:xfrm>
            <a:off x="5791200" y="1371600"/>
            <a:ext cx="304800" cy="457200"/>
          </a:xfrm>
          <a:prstGeom prst="rect">
            <a:avLst/>
          </a:prstGeom>
          <a:noFill/>
          <a:ln w="9525">
            <a:noFill/>
            <a:miter lim="800000"/>
            <a:headEnd/>
            <a:tailEnd/>
          </a:ln>
          <a:effectLst/>
        </p:spPr>
        <p:txBody>
          <a:bodyPr>
            <a:spAutoFit/>
          </a:bodyPr>
          <a:lstStyle/>
          <a:p>
            <a:pPr defTabSz="914400" eaLnBrk="0" hangingPunct="0">
              <a:spcBef>
                <a:spcPct val="50000"/>
              </a:spcBef>
              <a:defRPr/>
            </a:pPr>
            <a:endParaRPr lang="en-US" sz="2400">
              <a:solidFill>
                <a:srgbClr val="000000"/>
              </a:solidFill>
              <a:latin typeface="Times New Roman" pitchFamily="18" charset="0"/>
              <a:ea typeface="+mn-ea"/>
            </a:endParaRPr>
          </a:p>
        </p:txBody>
      </p:sp>
      <p:sp>
        <p:nvSpPr>
          <p:cNvPr id="48141" name="Rectangle 13">
            <a:extLst>
              <a:ext uri="{FF2B5EF4-FFF2-40B4-BE49-F238E27FC236}">
                <a16:creationId xmlns:a16="http://schemas.microsoft.com/office/drawing/2014/main" id="{560EEA34-AA6E-344B-9BF2-B5C0F45F394B}"/>
              </a:ext>
            </a:extLst>
          </p:cNvPr>
          <p:cNvSpPr>
            <a:spLocks noChangeArrowheads="1"/>
          </p:cNvSpPr>
          <p:nvPr/>
        </p:nvSpPr>
        <p:spPr bwMode="auto">
          <a:xfrm>
            <a:off x="5791200" y="1371600"/>
            <a:ext cx="304800" cy="304800"/>
          </a:xfrm>
          <a:prstGeom prst="rect">
            <a:avLst/>
          </a:prstGeom>
          <a:solidFill>
            <a:schemeClr val="bg1"/>
          </a:solidFill>
          <a:ln w="9525">
            <a:solidFill>
              <a:schemeClr val="bg1"/>
            </a:solidFill>
            <a:miter lim="800000"/>
            <a:headEnd/>
            <a:tailEnd/>
          </a:ln>
          <a:effectLst/>
        </p:spPr>
        <p:txBody>
          <a:bodyPr wrap="none" anchor="ctr"/>
          <a:lstStyle/>
          <a:p>
            <a:pPr defTabSz="914400" eaLnBrk="0" hangingPunct="0">
              <a:defRPr/>
            </a:pPr>
            <a:endParaRPr lang="en-US" sz="2400">
              <a:solidFill>
                <a:srgbClr val="000000"/>
              </a:solidFill>
              <a:latin typeface="Times New Roman" pitchFamily="18" charset="0"/>
              <a:ea typeface="+mn-ea"/>
            </a:endParaRPr>
          </a:p>
        </p:txBody>
      </p:sp>
      <p:sp>
        <p:nvSpPr>
          <p:cNvPr id="103436" name="Text Box 14">
            <a:extLst>
              <a:ext uri="{FF2B5EF4-FFF2-40B4-BE49-F238E27FC236}">
                <a16:creationId xmlns:a16="http://schemas.microsoft.com/office/drawing/2014/main" id="{8DBEF1D9-9143-D444-88FD-55BC560CA8FA}"/>
              </a:ext>
            </a:extLst>
          </p:cNvPr>
          <p:cNvSpPr txBox="1">
            <a:spLocks noChangeArrowheads="1"/>
          </p:cNvSpPr>
          <p:nvPr/>
        </p:nvSpPr>
        <p:spPr bwMode="auto">
          <a:xfrm>
            <a:off x="5715000" y="1371600"/>
            <a:ext cx="81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b="1">
                <a:solidFill>
                  <a:srgbClr val="000000"/>
                </a:solidFill>
                <a:latin typeface="Times New Roman" panose="02020603050405020304" pitchFamily="18" charset="0"/>
              </a:rPr>
              <a:t>Q</a:t>
            </a:r>
            <a:r>
              <a:rPr lang="en-US" altLang="en-US" sz="2400" b="1" baseline="-25000">
                <a:solidFill>
                  <a:srgbClr val="000000"/>
                </a:solidFill>
                <a:latin typeface="Times New Roman" panose="02020603050405020304" pitchFamily="18" charset="0"/>
              </a:rPr>
              <a:t>n</a:t>
            </a:r>
          </a:p>
        </p:txBody>
      </p:sp>
      <p:sp>
        <p:nvSpPr>
          <p:cNvPr id="48143" name="Text Box 15">
            <a:extLst>
              <a:ext uri="{FF2B5EF4-FFF2-40B4-BE49-F238E27FC236}">
                <a16:creationId xmlns:a16="http://schemas.microsoft.com/office/drawing/2014/main" id="{5E0F2CE2-5EAA-7641-9AFE-F81B94197583}"/>
              </a:ext>
            </a:extLst>
          </p:cNvPr>
          <p:cNvSpPr txBox="1">
            <a:spLocks noChangeArrowheads="1"/>
          </p:cNvSpPr>
          <p:nvPr/>
        </p:nvSpPr>
        <p:spPr bwMode="auto">
          <a:xfrm>
            <a:off x="914400" y="1295400"/>
            <a:ext cx="1600200" cy="822325"/>
          </a:xfrm>
          <a:prstGeom prst="rect">
            <a:avLst/>
          </a:prstGeom>
          <a:noFill/>
          <a:ln w="9525">
            <a:noFill/>
            <a:miter lim="800000"/>
            <a:headEnd/>
            <a:tailEnd/>
          </a:ln>
          <a:effectLst/>
        </p:spPr>
        <p:txBody>
          <a:bodyPr>
            <a:spAutoFit/>
          </a:bodyPr>
          <a:lstStyle/>
          <a:p>
            <a:pPr defTabSz="914400" eaLnBrk="0" hangingPunct="0">
              <a:spcBef>
                <a:spcPct val="50000"/>
              </a:spcBef>
              <a:defRPr/>
            </a:pPr>
            <a:r>
              <a:rPr lang="en-US" sz="2400" b="1">
                <a:solidFill>
                  <a:srgbClr val="000000"/>
                </a:solidFill>
                <a:latin typeface="Times New Roman" pitchFamily="18" charset="0"/>
                <a:ea typeface="+mn-ea"/>
              </a:rPr>
              <a:t>Jet Exit Region</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87ED1850-8AE9-404E-8665-0E0CDE00C325}"/>
              </a:ext>
            </a:extLst>
          </p:cNvPr>
          <p:cNvSpPr>
            <a:spLocks noGrp="1" noChangeArrowheads="1"/>
          </p:cNvSpPr>
          <p:nvPr>
            <p:ph type="title"/>
          </p:nvPr>
        </p:nvSpPr>
        <p:spPr>
          <a:xfrm>
            <a:off x="762000" y="0"/>
            <a:ext cx="7772400" cy="685800"/>
          </a:xfrm>
          <a:solidFill>
            <a:schemeClr val="tx1"/>
          </a:solidFill>
        </p:spPr>
        <p:txBody>
          <a:bodyPr/>
          <a:lstStyle/>
          <a:p>
            <a:r>
              <a:rPr lang="en-US" altLang="en-US" sz="3200" b="1">
                <a:solidFill>
                  <a:schemeClr val="bg2"/>
                </a:solidFill>
                <a:ea typeface="ＭＳ Ｐゴシック" panose="020B0600070205080204" pitchFamily="34" charset="-128"/>
              </a:rPr>
              <a:t>Frontal Collapse</a:t>
            </a:r>
          </a:p>
        </p:txBody>
      </p:sp>
      <p:sp>
        <p:nvSpPr>
          <p:cNvPr id="104451" name="Text Box 3">
            <a:extLst>
              <a:ext uri="{FF2B5EF4-FFF2-40B4-BE49-F238E27FC236}">
                <a16:creationId xmlns:a16="http://schemas.microsoft.com/office/drawing/2014/main" id="{587319F9-1C6B-DE4B-B004-0833F595EAD7}"/>
              </a:ext>
            </a:extLst>
          </p:cNvPr>
          <p:cNvSpPr txBox="1">
            <a:spLocks noChangeArrowheads="1"/>
          </p:cNvSpPr>
          <p:nvPr/>
        </p:nvSpPr>
        <p:spPr bwMode="auto">
          <a:xfrm>
            <a:off x="0" y="1066800"/>
            <a:ext cx="8915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buFont typeface="Symbol" pitchFamily="2" charset="2"/>
              <a:buNone/>
            </a:pPr>
            <a:r>
              <a:rPr lang="en-US" altLang="en-US" sz="2400">
                <a:solidFill>
                  <a:srgbClr val="000000"/>
                </a:solidFill>
              </a:rPr>
              <a:t>Near-surface fronts can be associated with a </a:t>
            </a:r>
            <a:r>
              <a:rPr lang="en-US" altLang="en-US" sz="2400" i="1">
                <a:solidFill>
                  <a:srgbClr val="000000"/>
                </a:solidFill>
              </a:rPr>
              <a:t>narrow cold-frontal rainband  (NCFR),</a:t>
            </a:r>
            <a:r>
              <a:rPr lang="en-US" altLang="en-US" sz="2400">
                <a:solidFill>
                  <a:srgbClr val="000000"/>
                </a:solidFill>
              </a:rPr>
              <a:t> “rope cloud” in satellite/radar imagery</a:t>
            </a:r>
          </a:p>
          <a:p>
            <a:pPr defTabSz="914400">
              <a:buFont typeface="Symbol" pitchFamily="2" charset="2"/>
              <a:buNone/>
            </a:pPr>
            <a:endParaRPr lang="en-US" altLang="en-US" sz="2400">
              <a:solidFill>
                <a:srgbClr val="000000"/>
              </a:solidFill>
            </a:endParaRPr>
          </a:p>
          <a:p>
            <a:pPr defTabSz="914400"/>
            <a:r>
              <a:rPr lang="en-US" altLang="en-US" sz="2400">
                <a:solidFill>
                  <a:srgbClr val="000000"/>
                </a:solidFill>
              </a:rPr>
              <a:t>How does discontinuity form?  Ageostrophic contribution to FG strongest at surface, but no compensation by vertical motions is possible there.</a:t>
            </a:r>
          </a:p>
          <a:p>
            <a:pPr defTabSz="914400"/>
            <a:endParaRPr lang="en-US" altLang="en-US" sz="2400">
              <a:solidFill>
                <a:srgbClr val="000000"/>
              </a:solidFill>
            </a:endParaRPr>
          </a:p>
        </p:txBody>
      </p:sp>
      <p:pic>
        <p:nvPicPr>
          <p:cNvPr id="104452" name="Picture 5">
            <a:extLst>
              <a:ext uri="{FF2B5EF4-FFF2-40B4-BE49-F238E27FC236}">
                <a16:creationId xmlns:a16="http://schemas.microsoft.com/office/drawing/2014/main" id="{0E98AA14-C95F-5545-A354-3FAA2721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352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410B51A5-1624-3845-82A5-AE2E61780C28}"/>
              </a:ext>
            </a:extLst>
          </p:cNvPr>
          <p:cNvSpPr>
            <a:spLocks noChangeArrowheads="1"/>
          </p:cNvSpPr>
          <p:nvPr/>
        </p:nvSpPr>
        <p:spPr bwMode="auto">
          <a:xfrm>
            <a:off x="0" y="1219200"/>
            <a:ext cx="9144000" cy="3657600"/>
          </a:xfrm>
          <a:prstGeom prst="rect">
            <a:avLst/>
          </a:prstGeom>
          <a:solidFill>
            <a:schemeClr val="tx1"/>
          </a:solidFill>
          <a:ln w="12700">
            <a:solidFill>
              <a:schemeClr val="tx1"/>
            </a:solidFill>
            <a:miter lim="800000"/>
            <a:headEnd/>
            <a:tailEnd/>
          </a:ln>
          <a:effectLst/>
        </p:spPr>
        <p:txBody>
          <a:bodyPr wrap="none" anchor="ctr"/>
          <a:lstStyle/>
          <a:p>
            <a:pPr defTabSz="914400" eaLnBrk="0" hangingPunct="0">
              <a:defRPr/>
            </a:pPr>
            <a:endParaRPr lang="en-US" sz="2400">
              <a:solidFill>
                <a:srgbClr val="FFFFFF"/>
              </a:solidFill>
              <a:latin typeface="Times New Roman" pitchFamily="18" charset="0"/>
              <a:ea typeface="+mn-ea"/>
            </a:endParaRPr>
          </a:p>
        </p:txBody>
      </p:sp>
      <p:sp>
        <p:nvSpPr>
          <p:cNvPr id="575491" name="Text Box 3">
            <a:extLst>
              <a:ext uri="{FF2B5EF4-FFF2-40B4-BE49-F238E27FC236}">
                <a16:creationId xmlns:a16="http://schemas.microsoft.com/office/drawing/2014/main" id="{8710998E-CA67-6E45-9D41-7C360B0D651C}"/>
              </a:ext>
            </a:extLst>
          </p:cNvPr>
          <p:cNvSpPr txBox="1">
            <a:spLocks noChangeArrowheads="1"/>
          </p:cNvSpPr>
          <p:nvPr/>
        </p:nvSpPr>
        <p:spPr bwMode="auto">
          <a:xfrm>
            <a:off x="3124200" y="2133600"/>
            <a:ext cx="1295400" cy="8255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a:solidFill>
                  <a:srgbClr val="FF0000"/>
                </a:solidFill>
                <a:latin typeface="Times New Roman" pitchFamily="18" charset="0"/>
                <a:ea typeface="+mn-ea"/>
              </a:rPr>
              <a:t>Ageostrophic </a:t>
            </a:r>
            <a:r>
              <a:rPr lang="en-US" sz="1600" b="1">
                <a:solidFill>
                  <a:srgbClr val="FF0000"/>
                </a:solidFill>
                <a:latin typeface="Times New Roman" pitchFamily="18" charset="0"/>
                <a:ea typeface="+mn-ea"/>
              </a:rPr>
              <a:t>secondary</a:t>
            </a:r>
            <a:r>
              <a:rPr lang="en-US" sz="1600">
                <a:solidFill>
                  <a:srgbClr val="FF0000"/>
                </a:solidFill>
                <a:latin typeface="Times New Roman" pitchFamily="18" charset="0"/>
                <a:ea typeface="+mn-ea"/>
              </a:rPr>
              <a:t> circulation</a:t>
            </a:r>
          </a:p>
        </p:txBody>
      </p:sp>
      <p:sp>
        <p:nvSpPr>
          <p:cNvPr id="575492" name="Line 4">
            <a:extLst>
              <a:ext uri="{FF2B5EF4-FFF2-40B4-BE49-F238E27FC236}">
                <a16:creationId xmlns:a16="http://schemas.microsoft.com/office/drawing/2014/main" id="{A641A2EB-51C7-C841-94B9-FD4CF7E13F2D}"/>
              </a:ext>
            </a:extLst>
          </p:cNvPr>
          <p:cNvSpPr>
            <a:spLocks noChangeShapeType="1"/>
          </p:cNvSpPr>
          <p:nvPr/>
        </p:nvSpPr>
        <p:spPr bwMode="auto">
          <a:xfrm>
            <a:off x="381000" y="3570288"/>
            <a:ext cx="533400" cy="0"/>
          </a:xfrm>
          <a:prstGeom prst="line">
            <a:avLst/>
          </a:prstGeom>
          <a:noFill/>
          <a:ln w="38100">
            <a:solidFill>
              <a:srgbClr val="06942B"/>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493" name="Line 5">
            <a:extLst>
              <a:ext uri="{FF2B5EF4-FFF2-40B4-BE49-F238E27FC236}">
                <a16:creationId xmlns:a16="http://schemas.microsoft.com/office/drawing/2014/main" id="{14CE04F0-6515-E740-9C4B-AA6257AF8D78}"/>
              </a:ext>
            </a:extLst>
          </p:cNvPr>
          <p:cNvSpPr>
            <a:spLocks noChangeShapeType="1"/>
          </p:cNvSpPr>
          <p:nvPr/>
        </p:nvSpPr>
        <p:spPr bwMode="auto">
          <a:xfrm>
            <a:off x="1905000" y="3570288"/>
            <a:ext cx="533400" cy="0"/>
          </a:xfrm>
          <a:prstGeom prst="line">
            <a:avLst/>
          </a:prstGeom>
          <a:noFill/>
          <a:ln w="38100">
            <a:solidFill>
              <a:srgbClr val="06942B"/>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494" name="Text Box 6">
            <a:extLst>
              <a:ext uri="{FF2B5EF4-FFF2-40B4-BE49-F238E27FC236}">
                <a16:creationId xmlns:a16="http://schemas.microsoft.com/office/drawing/2014/main" id="{47BE6FB9-7F16-874D-8E1E-4D19DCC926AF}"/>
              </a:ext>
            </a:extLst>
          </p:cNvPr>
          <p:cNvSpPr txBox="1">
            <a:spLocks noChangeArrowheads="1"/>
          </p:cNvSpPr>
          <p:nvPr/>
        </p:nvSpPr>
        <p:spPr bwMode="auto">
          <a:xfrm>
            <a:off x="685800" y="3733800"/>
            <a:ext cx="1600200" cy="3048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400" b="1">
                <a:solidFill>
                  <a:srgbClr val="06942B"/>
                </a:solidFill>
                <a:latin typeface="Times New Roman" pitchFamily="18" charset="0"/>
                <a:ea typeface="+mn-ea"/>
              </a:rPr>
              <a:t>Primary</a:t>
            </a:r>
            <a:r>
              <a:rPr lang="en-US" sz="1400">
                <a:solidFill>
                  <a:srgbClr val="06942B"/>
                </a:solidFill>
                <a:latin typeface="Times New Roman" pitchFamily="18" charset="0"/>
                <a:ea typeface="+mn-ea"/>
              </a:rPr>
              <a:t> flow (FG)</a:t>
            </a:r>
          </a:p>
        </p:txBody>
      </p:sp>
      <p:sp>
        <p:nvSpPr>
          <p:cNvPr id="575495" name="Line 7">
            <a:extLst>
              <a:ext uri="{FF2B5EF4-FFF2-40B4-BE49-F238E27FC236}">
                <a16:creationId xmlns:a16="http://schemas.microsoft.com/office/drawing/2014/main" id="{B3AEE98B-6D34-4F40-A0F6-22B19DF70335}"/>
              </a:ext>
            </a:extLst>
          </p:cNvPr>
          <p:cNvSpPr>
            <a:spLocks noChangeShapeType="1"/>
          </p:cNvSpPr>
          <p:nvPr/>
        </p:nvSpPr>
        <p:spPr bwMode="auto">
          <a:xfrm flipV="1">
            <a:off x="762000" y="1600200"/>
            <a:ext cx="0" cy="2133600"/>
          </a:xfrm>
          <a:prstGeom prst="line">
            <a:avLst/>
          </a:prstGeom>
          <a:noFill/>
          <a:ln w="12700">
            <a:solidFill>
              <a:schemeClr val="bg2"/>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496" name="Line 8">
            <a:extLst>
              <a:ext uri="{FF2B5EF4-FFF2-40B4-BE49-F238E27FC236}">
                <a16:creationId xmlns:a16="http://schemas.microsoft.com/office/drawing/2014/main" id="{F1BF09C4-4132-0B40-861D-5F5B19020168}"/>
              </a:ext>
            </a:extLst>
          </p:cNvPr>
          <p:cNvSpPr>
            <a:spLocks noChangeShapeType="1"/>
          </p:cNvSpPr>
          <p:nvPr/>
        </p:nvSpPr>
        <p:spPr bwMode="auto">
          <a:xfrm>
            <a:off x="762000" y="3733800"/>
            <a:ext cx="2590800" cy="0"/>
          </a:xfrm>
          <a:prstGeom prst="line">
            <a:avLst/>
          </a:prstGeom>
          <a:noFill/>
          <a:ln w="12700">
            <a:solidFill>
              <a:schemeClr val="bg2"/>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497" name="Text Box 9">
            <a:extLst>
              <a:ext uri="{FF2B5EF4-FFF2-40B4-BE49-F238E27FC236}">
                <a16:creationId xmlns:a16="http://schemas.microsoft.com/office/drawing/2014/main" id="{F81A5F0B-9185-B743-97B7-A103131BCDB0}"/>
              </a:ext>
            </a:extLst>
          </p:cNvPr>
          <p:cNvSpPr txBox="1">
            <a:spLocks noChangeArrowheads="1"/>
          </p:cNvSpPr>
          <p:nvPr/>
        </p:nvSpPr>
        <p:spPr bwMode="auto">
          <a:xfrm>
            <a:off x="533400" y="12954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z</a:t>
            </a:r>
          </a:p>
        </p:txBody>
      </p:sp>
      <p:sp>
        <p:nvSpPr>
          <p:cNvPr id="575498" name="Text Box 10">
            <a:extLst>
              <a:ext uri="{FF2B5EF4-FFF2-40B4-BE49-F238E27FC236}">
                <a16:creationId xmlns:a16="http://schemas.microsoft.com/office/drawing/2014/main" id="{E9369D10-BA30-5A4C-9239-5BDCF088BDA0}"/>
              </a:ext>
            </a:extLst>
          </p:cNvPr>
          <p:cNvSpPr txBox="1">
            <a:spLocks noChangeArrowheads="1"/>
          </p:cNvSpPr>
          <p:nvPr/>
        </p:nvSpPr>
        <p:spPr bwMode="auto">
          <a:xfrm>
            <a:off x="3352800" y="35814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y</a:t>
            </a:r>
          </a:p>
        </p:txBody>
      </p:sp>
      <p:sp>
        <p:nvSpPr>
          <p:cNvPr id="575499" name="Line 11">
            <a:extLst>
              <a:ext uri="{FF2B5EF4-FFF2-40B4-BE49-F238E27FC236}">
                <a16:creationId xmlns:a16="http://schemas.microsoft.com/office/drawing/2014/main" id="{28CEFEB0-918B-C940-99E1-283332913598}"/>
              </a:ext>
            </a:extLst>
          </p:cNvPr>
          <p:cNvSpPr>
            <a:spLocks noChangeShapeType="1"/>
          </p:cNvSpPr>
          <p:nvPr/>
        </p:nvSpPr>
        <p:spPr bwMode="auto">
          <a:xfrm flipV="1">
            <a:off x="1066800" y="1524000"/>
            <a:ext cx="12954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00" name="Line 12">
            <a:extLst>
              <a:ext uri="{FF2B5EF4-FFF2-40B4-BE49-F238E27FC236}">
                <a16:creationId xmlns:a16="http://schemas.microsoft.com/office/drawing/2014/main" id="{20BEFD97-7A95-B448-A271-09B52CA12E2F}"/>
              </a:ext>
            </a:extLst>
          </p:cNvPr>
          <p:cNvSpPr>
            <a:spLocks noChangeShapeType="1"/>
          </p:cNvSpPr>
          <p:nvPr/>
        </p:nvSpPr>
        <p:spPr bwMode="auto">
          <a:xfrm flipV="1">
            <a:off x="1600200" y="1524000"/>
            <a:ext cx="12954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01" name="Line 13">
            <a:extLst>
              <a:ext uri="{FF2B5EF4-FFF2-40B4-BE49-F238E27FC236}">
                <a16:creationId xmlns:a16="http://schemas.microsoft.com/office/drawing/2014/main" id="{803F0E56-FF3E-8142-AA14-E04C56A2316B}"/>
              </a:ext>
            </a:extLst>
          </p:cNvPr>
          <p:cNvSpPr>
            <a:spLocks noChangeShapeType="1"/>
          </p:cNvSpPr>
          <p:nvPr/>
        </p:nvSpPr>
        <p:spPr bwMode="auto">
          <a:xfrm flipV="1">
            <a:off x="2057400" y="1524000"/>
            <a:ext cx="12954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105486" name="Text Box 14">
            <a:extLst>
              <a:ext uri="{FF2B5EF4-FFF2-40B4-BE49-F238E27FC236}">
                <a16:creationId xmlns:a16="http://schemas.microsoft.com/office/drawing/2014/main" id="{81BD232A-CB12-1A40-93D5-7A2EED3B5414}"/>
              </a:ext>
            </a:extLst>
          </p:cNvPr>
          <p:cNvSpPr txBox="1">
            <a:spLocks noChangeArrowheads="1"/>
          </p:cNvSpPr>
          <p:nvPr/>
        </p:nvSpPr>
        <p:spPr bwMode="auto">
          <a:xfrm>
            <a:off x="2133600" y="129540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p>
        </p:txBody>
      </p:sp>
      <p:sp>
        <p:nvSpPr>
          <p:cNvPr id="105487" name="Text Box 15">
            <a:extLst>
              <a:ext uri="{FF2B5EF4-FFF2-40B4-BE49-F238E27FC236}">
                <a16:creationId xmlns:a16="http://schemas.microsoft.com/office/drawing/2014/main" id="{BC41D340-12AC-B642-BB4A-252FE0F214F4}"/>
              </a:ext>
            </a:extLst>
          </p:cNvPr>
          <p:cNvSpPr txBox="1">
            <a:spLocks noChangeArrowheads="1"/>
          </p:cNvSpPr>
          <p:nvPr/>
        </p:nvSpPr>
        <p:spPr bwMode="auto">
          <a:xfrm>
            <a:off x="2667000" y="1295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105488" name="Text Box 16">
            <a:extLst>
              <a:ext uri="{FF2B5EF4-FFF2-40B4-BE49-F238E27FC236}">
                <a16:creationId xmlns:a16="http://schemas.microsoft.com/office/drawing/2014/main" id="{8E44A58B-BD6D-7D4D-A8CB-83B6872FC7E3}"/>
              </a:ext>
            </a:extLst>
          </p:cNvPr>
          <p:cNvSpPr txBox="1">
            <a:spLocks noChangeArrowheads="1"/>
          </p:cNvSpPr>
          <p:nvPr/>
        </p:nvSpPr>
        <p:spPr bwMode="auto">
          <a:xfrm>
            <a:off x="3200400" y="12954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-2</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575505" name="Line 17">
            <a:extLst>
              <a:ext uri="{FF2B5EF4-FFF2-40B4-BE49-F238E27FC236}">
                <a16:creationId xmlns:a16="http://schemas.microsoft.com/office/drawing/2014/main" id="{2FEF0E1A-139C-AD42-8881-1781B4E1D1A6}"/>
              </a:ext>
            </a:extLst>
          </p:cNvPr>
          <p:cNvSpPr>
            <a:spLocks noChangeShapeType="1"/>
          </p:cNvSpPr>
          <p:nvPr/>
        </p:nvSpPr>
        <p:spPr bwMode="auto">
          <a:xfrm flipV="1">
            <a:off x="1295400" y="2133600"/>
            <a:ext cx="0" cy="1295400"/>
          </a:xfrm>
          <a:prstGeom prst="line">
            <a:avLst/>
          </a:prstGeom>
          <a:noFill/>
          <a:ln w="38100">
            <a:solidFill>
              <a:srgbClr val="FF0000"/>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06" name="Line 18">
            <a:extLst>
              <a:ext uri="{FF2B5EF4-FFF2-40B4-BE49-F238E27FC236}">
                <a16:creationId xmlns:a16="http://schemas.microsoft.com/office/drawing/2014/main" id="{1BBD2F37-22DE-0246-A765-AB6BA60C6641}"/>
              </a:ext>
            </a:extLst>
          </p:cNvPr>
          <p:cNvSpPr>
            <a:spLocks noChangeShapeType="1"/>
          </p:cNvSpPr>
          <p:nvPr/>
        </p:nvSpPr>
        <p:spPr bwMode="auto">
          <a:xfrm flipV="1">
            <a:off x="2819400" y="2133600"/>
            <a:ext cx="0" cy="1295400"/>
          </a:xfrm>
          <a:prstGeom prst="line">
            <a:avLst/>
          </a:prstGeom>
          <a:noFill/>
          <a:ln w="38100">
            <a:solidFill>
              <a:srgbClr val="FF0000"/>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07" name="Line 19">
            <a:extLst>
              <a:ext uri="{FF2B5EF4-FFF2-40B4-BE49-F238E27FC236}">
                <a16:creationId xmlns:a16="http://schemas.microsoft.com/office/drawing/2014/main" id="{F85810A3-96D8-F14D-B98D-FB7AA5ED5D74}"/>
              </a:ext>
            </a:extLst>
          </p:cNvPr>
          <p:cNvSpPr>
            <a:spLocks noChangeShapeType="1"/>
          </p:cNvSpPr>
          <p:nvPr/>
        </p:nvSpPr>
        <p:spPr bwMode="auto">
          <a:xfrm rot="16200000" flipV="1">
            <a:off x="2019300" y="1409700"/>
            <a:ext cx="0" cy="1295400"/>
          </a:xfrm>
          <a:prstGeom prst="line">
            <a:avLst/>
          </a:prstGeom>
          <a:noFill/>
          <a:ln w="38100">
            <a:solidFill>
              <a:srgbClr val="FF0000"/>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08" name="Line 20">
            <a:extLst>
              <a:ext uri="{FF2B5EF4-FFF2-40B4-BE49-F238E27FC236}">
                <a16:creationId xmlns:a16="http://schemas.microsoft.com/office/drawing/2014/main" id="{2CBF43BE-38E5-D747-B677-007A17D20BF4}"/>
              </a:ext>
            </a:extLst>
          </p:cNvPr>
          <p:cNvSpPr>
            <a:spLocks noChangeShapeType="1"/>
          </p:cNvSpPr>
          <p:nvPr/>
        </p:nvSpPr>
        <p:spPr bwMode="auto">
          <a:xfrm rot="16200000" flipV="1">
            <a:off x="2019300" y="2781300"/>
            <a:ext cx="0" cy="1295400"/>
          </a:xfrm>
          <a:prstGeom prst="line">
            <a:avLst/>
          </a:prstGeom>
          <a:noFill/>
          <a:ln w="38100">
            <a:solidFill>
              <a:srgbClr val="FF0000"/>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105493" name="Text Box 21">
            <a:extLst>
              <a:ext uri="{FF2B5EF4-FFF2-40B4-BE49-F238E27FC236}">
                <a16:creationId xmlns:a16="http://schemas.microsoft.com/office/drawing/2014/main" id="{B881D472-B68D-3B45-AA0F-F14206E89F00}"/>
              </a:ext>
            </a:extLst>
          </p:cNvPr>
          <p:cNvSpPr txBox="1">
            <a:spLocks noChangeArrowheads="1"/>
          </p:cNvSpPr>
          <p:nvPr/>
        </p:nvSpPr>
        <p:spPr bwMode="auto">
          <a:xfrm>
            <a:off x="7239000" y="2133600"/>
            <a:ext cx="19050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1600">
                <a:solidFill>
                  <a:srgbClr val="FF0000"/>
                </a:solidFill>
                <a:latin typeface="Times New Roman" panose="02020603050405020304" pitchFamily="18" charset="0"/>
              </a:rPr>
              <a:t>Ageostrophic </a:t>
            </a:r>
            <a:r>
              <a:rPr lang="en-US" altLang="en-US" sz="1600" b="1">
                <a:solidFill>
                  <a:srgbClr val="FF0000"/>
                </a:solidFill>
                <a:latin typeface="Times New Roman" panose="02020603050405020304" pitchFamily="18" charset="0"/>
              </a:rPr>
              <a:t>secondary</a:t>
            </a:r>
            <a:r>
              <a:rPr lang="en-US" altLang="en-US" sz="1600">
                <a:solidFill>
                  <a:srgbClr val="FF0000"/>
                </a:solidFill>
                <a:latin typeface="Times New Roman" panose="02020603050405020304" pitchFamily="18" charset="0"/>
              </a:rPr>
              <a:t> circulation </a:t>
            </a:r>
            <a:r>
              <a:rPr lang="en-US" altLang="en-US" sz="1600" b="1">
                <a:solidFill>
                  <a:srgbClr val="FF0000"/>
                </a:solidFill>
                <a:latin typeface="Times New Roman" panose="02020603050405020304" pitchFamily="18" charset="0"/>
              </a:rPr>
              <a:t>– doesn’t </a:t>
            </a:r>
            <a:r>
              <a:rPr lang="en-US" altLang="en-US" sz="1600">
                <a:solidFill>
                  <a:srgbClr val="FF0000"/>
                </a:solidFill>
                <a:latin typeface="Times New Roman" panose="02020603050405020304" pitchFamily="18" charset="0"/>
              </a:rPr>
              <a:t>advect isentropes in QG approximations</a:t>
            </a:r>
          </a:p>
        </p:txBody>
      </p:sp>
      <p:sp>
        <p:nvSpPr>
          <p:cNvPr id="575510" name="Line 22">
            <a:extLst>
              <a:ext uri="{FF2B5EF4-FFF2-40B4-BE49-F238E27FC236}">
                <a16:creationId xmlns:a16="http://schemas.microsoft.com/office/drawing/2014/main" id="{BF3B29FA-7F09-C24A-B7CA-736279D7F503}"/>
              </a:ext>
            </a:extLst>
          </p:cNvPr>
          <p:cNvSpPr>
            <a:spLocks noChangeShapeType="1"/>
          </p:cNvSpPr>
          <p:nvPr/>
        </p:nvSpPr>
        <p:spPr bwMode="auto">
          <a:xfrm>
            <a:off x="4495800" y="3570288"/>
            <a:ext cx="533400" cy="0"/>
          </a:xfrm>
          <a:prstGeom prst="line">
            <a:avLst/>
          </a:prstGeom>
          <a:noFill/>
          <a:ln w="38100">
            <a:solidFill>
              <a:srgbClr val="06942B"/>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1" name="Line 23">
            <a:extLst>
              <a:ext uri="{FF2B5EF4-FFF2-40B4-BE49-F238E27FC236}">
                <a16:creationId xmlns:a16="http://schemas.microsoft.com/office/drawing/2014/main" id="{93CF218E-C380-F44A-9132-F59597E508C5}"/>
              </a:ext>
            </a:extLst>
          </p:cNvPr>
          <p:cNvSpPr>
            <a:spLocks noChangeShapeType="1"/>
          </p:cNvSpPr>
          <p:nvPr/>
        </p:nvSpPr>
        <p:spPr bwMode="auto">
          <a:xfrm>
            <a:off x="6019800" y="3570288"/>
            <a:ext cx="533400" cy="0"/>
          </a:xfrm>
          <a:prstGeom prst="line">
            <a:avLst/>
          </a:prstGeom>
          <a:noFill/>
          <a:ln w="38100">
            <a:solidFill>
              <a:srgbClr val="06942B"/>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2" name="Text Box 24">
            <a:extLst>
              <a:ext uri="{FF2B5EF4-FFF2-40B4-BE49-F238E27FC236}">
                <a16:creationId xmlns:a16="http://schemas.microsoft.com/office/drawing/2014/main" id="{6EDC75E4-48DC-C64B-87CE-4EB0D64B7DE2}"/>
              </a:ext>
            </a:extLst>
          </p:cNvPr>
          <p:cNvSpPr txBox="1">
            <a:spLocks noChangeArrowheads="1"/>
          </p:cNvSpPr>
          <p:nvPr/>
        </p:nvSpPr>
        <p:spPr bwMode="auto">
          <a:xfrm>
            <a:off x="4800600" y="3733800"/>
            <a:ext cx="1600200" cy="3048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400" b="1">
                <a:solidFill>
                  <a:srgbClr val="06942B"/>
                </a:solidFill>
                <a:latin typeface="Times New Roman" pitchFamily="18" charset="0"/>
                <a:ea typeface="+mn-ea"/>
              </a:rPr>
              <a:t>Primary</a:t>
            </a:r>
            <a:r>
              <a:rPr lang="en-US" sz="1400">
                <a:solidFill>
                  <a:srgbClr val="06942B"/>
                </a:solidFill>
                <a:latin typeface="Times New Roman" pitchFamily="18" charset="0"/>
                <a:ea typeface="+mn-ea"/>
              </a:rPr>
              <a:t> flow (FG)</a:t>
            </a:r>
          </a:p>
        </p:txBody>
      </p:sp>
      <p:sp>
        <p:nvSpPr>
          <p:cNvPr id="575513" name="Line 25">
            <a:extLst>
              <a:ext uri="{FF2B5EF4-FFF2-40B4-BE49-F238E27FC236}">
                <a16:creationId xmlns:a16="http://schemas.microsoft.com/office/drawing/2014/main" id="{512A83B1-ED7F-8F4D-B7F2-04F579AEB241}"/>
              </a:ext>
            </a:extLst>
          </p:cNvPr>
          <p:cNvSpPr>
            <a:spLocks noChangeShapeType="1"/>
          </p:cNvSpPr>
          <p:nvPr/>
        </p:nvSpPr>
        <p:spPr bwMode="auto">
          <a:xfrm flipV="1">
            <a:off x="4876800" y="1600200"/>
            <a:ext cx="0" cy="2133600"/>
          </a:xfrm>
          <a:prstGeom prst="line">
            <a:avLst/>
          </a:prstGeom>
          <a:noFill/>
          <a:ln w="12700">
            <a:solidFill>
              <a:schemeClr val="bg2"/>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4" name="Line 26">
            <a:extLst>
              <a:ext uri="{FF2B5EF4-FFF2-40B4-BE49-F238E27FC236}">
                <a16:creationId xmlns:a16="http://schemas.microsoft.com/office/drawing/2014/main" id="{CE9EB71E-8FE8-5641-8084-61CE9F4EA2EE}"/>
              </a:ext>
            </a:extLst>
          </p:cNvPr>
          <p:cNvSpPr>
            <a:spLocks noChangeShapeType="1"/>
          </p:cNvSpPr>
          <p:nvPr/>
        </p:nvSpPr>
        <p:spPr bwMode="auto">
          <a:xfrm>
            <a:off x="4876800" y="3733800"/>
            <a:ext cx="2590800" cy="0"/>
          </a:xfrm>
          <a:prstGeom prst="line">
            <a:avLst/>
          </a:prstGeom>
          <a:noFill/>
          <a:ln w="12700">
            <a:solidFill>
              <a:schemeClr val="bg2"/>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5" name="Text Box 27">
            <a:extLst>
              <a:ext uri="{FF2B5EF4-FFF2-40B4-BE49-F238E27FC236}">
                <a16:creationId xmlns:a16="http://schemas.microsoft.com/office/drawing/2014/main" id="{8280AA81-7203-DA45-AE6E-AA9697EA72B7}"/>
              </a:ext>
            </a:extLst>
          </p:cNvPr>
          <p:cNvSpPr txBox="1">
            <a:spLocks noChangeArrowheads="1"/>
          </p:cNvSpPr>
          <p:nvPr/>
        </p:nvSpPr>
        <p:spPr bwMode="auto">
          <a:xfrm>
            <a:off x="4648200" y="12954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z</a:t>
            </a:r>
          </a:p>
        </p:txBody>
      </p:sp>
      <p:sp>
        <p:nvSpPr>
          <p:cNvPr id="575516" name="Text Box 28">
            <a:extLst>
              <a:ext uri="{FF2B5EF4-FFF2-40B4-BE49-F238E27FC236}">
                <a16:creationId xmlns:a16="http://schemas.microsoft.com/office/drawing/2014/main" id="{A4C9B1C5-445B-F346-B3F6-36500910FCDD}"/>
              </a:ext>
            </a:extLst>
          </p:cNvPr>
          <p:cNvSpPr txBox="1">
            <a:spLocks noChangeArrowheads="1"/>
          </p:cNvSpPr>
          <p:nvPr/>
        </p:nvSpPr>
        <p:spPr bwMode="auto">
          <a:xfrm>
            <a:off x="7467600" y="35814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y</a:t>
            </a:r>
          </a:p>
        </p:txBody>
      </p:sp>
      <p:sp>
        <p:nvSpPr>
          <p:cNvPr id="575517" name="Line 29">
            <a:extLst>
              <a:ext uri="{FF2B5EF4-FFF2-40B4-BE49-F238E27FC236}">
                <a16:creationId xmlns:a16="http://schemas.microsoft.com/office/drawing/2014/main" id="{33ABB96F-6D11-C14C-A29B-17444DFDA39B}"/>
              </a:ext>
            </a:extLst>
          </p:cNvPr>
          <p:cNvSpPr>
            <a:spLocks noChangeShapeType="1"/>
          </p:cNvSpPr>
          <p:nvPr/>
        </p:nvSpPr>
        <p:spPr bwMode="auto">
          <a:xfrm flipV="1">
            <a:off x="5562600" y="1524000"/>
            <a:ext cx="9144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8" name="Line 30">
            <a:extLst>
              <a:ext uri="{FF2B5EF4-FFF2-40B4-BE49-F238E27FC236}">
                <a16:creationId xmlns:a16="http://schemas.microsoft.com/office/drawing/2014/main" id="{B9B2E842-8A4D-E649-B007-EAA633FFAC05}"/>
              </a:ext>
            </a:extLst>
          </p:cNvPr>
          <p:cNvSpPr>
            <a:spLocks noChangeShapeType="1"/>
          </p:cNvSpPr>
          <p:nvPr/>
        </p:nvSpPr>
        <p:spPr bwMode="auto">
          <a:xfrm flipV="1">
            <a:off x="5715000" y="1524000"/>
            <a:ext cx="12954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19" name="Line 31">
            <a:extLst>
              <a:ext uri="{FF2B5EF4-FFF2-40B4-BE49-F238E27FC236}">
                <a16:creationId xmlns:a16="http://schemas.microsoft.com/office/drawing/2014/main" id="{25639CB6-40DA-5740-B273-F6ED21360B2A}"/>
              </a:ext>
            </a:extLst>
          </p:cNvPr>
          <p:cNvSpPr>
            <a:spLocks noChangeShapeType="1"/>
          </p:cNvSpPr>
          <p:nvPr/>
        </p:nvSpPr>
        <p:spPr bwMode="auto">
          <a:xfrm flipV="1">
            <a:off x="5867400" y="1524000"/>
            <a:ext cx="1600200" cy="2133600"/>
          </a:xfrm>
          <a:prstGeom prst="line">
            <a:avLst/>
          </a:prstGeom>
          <a:noFill/>
          <a:ln w="12700">
            <a:solidFill>
              <a:schemeClr val="bg2"/>
            </a:solidFill>
            <a:prstDash val="lgDash"/>
            <a:round/>
            <a:headEn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105504" name="Text Box 32">
            <a:extLst>
              <a:ext uri="{FF2B5EF4-FFF2-40B4-BE49-F238E27FC236}">
                <a16:creationId xmlns:a16="http://schemas.microsoft.com/office/drawing/2014/main" id="{311A8F42-E0B9-474F-AE1C-C7AC359C7E9C}"/>
              </a:ext>
            </a:extLst>
          </p:cNvPr>
          <p:cNvSpPr txBox="1">
            <a:spLocks noChangeArrowheads="1"/>
          </p:cNvSpPr>
          <p:nvPr/>
        </p:nvSpPr>
        <p:spPr bwMode="auto">
          <a:xfrm>
            <a:off x="6248400" y="129540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p>
        </p:txBody>
      </p:sp>
      <p:sp>
        <p:nvSpPr>
          <p:cNvPr id="105505" name="Text Box 33">
            <a:extLst>
              <a:ext uri="{FF2B5EF4-FFF2-40B4-BE49-F238E27FC236}">
                <a16:creationId xmlns:a16="http://schemas.microsoft.com/office/drawing/2014/main" id="{AEE3C386-29AC-0149-8CFB-E460D21BCF81}"/>
              </a:ext>
            </a:extLst>
          </p:cNvPr>
          <p:cNvSpPr txBox="1">
            <a:spLocks noChangeArrowheads="1"/>
          </p:cNvSpPr>
          <p:nvPr/>
        </p:nvSpPr>
        <p:spPr bwMode="auto">
          <a:xfrm>
            <a:off x="6781800" y="1295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105506" name="Text Box 34">
            <a:extLst>
              <a:ext uri="{FF2B5EF4-FFF2-40B4-BE49-F238E27FC236}">
                <a16:creationId xmlns:a16="http://schemas.microsoft.com/office/drawing/2014/main" id="{27EF06F2-02D2-A346-8DA5-F687E3130922}"/>
              </a:ext>
            </a:extLst>
          </p:cNvPr>
          <p:cNvSpPr txBox="1">
            <a:spLocks noChangeArrowheads="1"/>
          </p:cNvSpPr>
          <p:nvPr/>
        </p:nvSpPr>
        <p:spPr bwMode="auto">
          <a:xfrm>
            <a:off x="7315200" y="12954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-2</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575523" name="Line 35">
            <a:extLst>
              <a:ext uri="{FF2B5EF4-FFF2-40B4-BE49-F238E27FC236}">
                <a16:creationId xmlns:a16="http://schemas.microsoft.com/office/drawing/2014/main" id="{61D66752-92F9-9144-9B1D-DE8BAE575E24}"/>
              </a:ext>
            </a:extLst>
          </p:cNvPr>
          <p:cNvSpPr>
            <a:spLocks noChangeShapeType="1"/>
          </p:cNvSpPr>
          <p:nvPr/>
        </p:nvSpPr>
        <p:spPr bwMode="auto">
          <a:xfrm flipV="1">
            <a:off x="5410200" y="2133600"/>
            <a:ext cx="0" cy="1295400"/>
          </a:xfrm>
          <a:prstGeom prst="line">
            <a:avLst/>
          </a:prstGeom>
          <a:noFill/>
          <a:ln w="38100">
            <a:solidFill>
              <a:srgbClr val="FF0000"/>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24" name="Line 36">
            <a:extLst>
              <a:ext uri="{FF2B5EF4-FFF2-40B4-BE49-F238E27FC236}">
                <a16:creationId xmlns:a16="http://schemas.microsoft.com/office/drawing/2014/main" id="{CC2BA3CB-4DEC-AD4C-9D15-AE1E9D15E4BA}"/>
              </a:ext>
            </a:extLst>
          </p:cNvPr>
          <p:cNvSpPr>
            <a:spLocks noChangeShapeType="1"/>
          </p:cNvSpPr>
          <p:nvPr/>
        </p:nvSpPr>
        <p:spPr bwMode="auto">
          <a:xfrm flipV="1">
            <a:off x="6934200" y="2133600"/>
            <a:ext cx="0" cy="1295400"/>
          </a:xfrm>
          <a:prstGeom prst="line">
            <a:avLst/>
          </a:prstGeom>
          <a:noFill/>
          <a:ln w="38100">
            <a:solidFill>
              <a:srgbClr val="FF0000"/>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25" name="Line 37">
            <a:extLst>
              <a:ext uri="{FF2B5EF4-FFF2-40B4-BE49-F238E27FC236}">
                <a16:creationId xmlns:a16="http://schemas.microsoft.com/office/drawing/2014/main" id="{871583EC-97D4-4C48-870E-31EB2F1E6CD1}"/>
              </a:ext>
            </a:extLst>
          </p:cNvPr>
          <p:cNvSpPr>
            <a:spLocks noChangeShapeType="1"/>
          </p:cNvSpPr>
          <p:nvPr/>
        </p:nvSpPr>
        <p:spPr bwMode="auto">
          <a:xfrm rot="16200000" flipV="1">
            <a:off x="6134100" y="1409700"/>
            <a:ext cx="0" cy="1295400"/>
          </a:xfrm>
          <a:prstGeom prst="line">
            <a:avLst/>
          </a:prstGeom>
          <a:noFill/>
          <a:ln w="38100">
            <a:solidFill>
              <a:srgbClr val="FF0000"/>
            </a:solidFill>
            <a:round/>
            <a:headEnd type="triangle" w="med" len="med"/>
            <a:tailEn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26" name="Line 38">
            <a:extLst>
              <a:ext uri="{FF2B5EF4-FFF2-40B4-BE49-F238E27FC236}">
                <a16:creationId xmlns:a16="http://schemas.microsoft.com/office/drawing/2014/main" id="{297C896D-0C7D-E446-B678-B911C067F152}"/>
              </a:ext>
            </a:extLst>
          </p:cNvPr>
          <p:cNvSpPr>
            <a:spLocks noChangeShapeType="1"/>
          </p:cNvSpPr>
          <p:nvPr/>
        </p:nvSpPr>
        <p:spPr bwMode="auto">
          <a:xfrm rot="16200000" flipV="1">
            <a:off x="6134100" y="2781300"/>
            <a:ext cx="0" cy="1295400"/>
          </a:xfrm>
          <a:prstGeom prst="line">
            <a:avLst/>
          </a:prstGeom>
          <a:noFill/>
          <a:ln w="38100">
            <a:solidFill>
              <a:srgbClr val="FF0000"/>
            </a:solidFill>
            <a:round/>
            <a:headEnd/>
            <a:tailEnd type="triangle" w="med" len="med"/>
          </a:ln>
          <a:effectLst/>
        </p:spPr>
        <p:txBody>
          <a:bodyPr/>
          <a:lstStyle/>
          <a:p>
            <a:pPr defTabSz="914400" eaLnBrk="0" hangingPunct="0">
              <a:defRPr/>
            </a:pPr>
            <a:endParaRPr lang="en-US" sz="2400">
              <a:solidFill>
                <a:srgbClr val="FFFFFF"/>
              </a:solidFill>
              <a:latin typeface="Times New Roman" pitchFamily="18" charset="0"/>
              <a:ea typeface="+mn-ea"/>
            </a:endParaRPr>
          </a:p>
        </p:txBody>
      </p:sp>
      <p:sp>
        <p:nvSpPr>
          <p:cNvPr id="575527" name="Text Box 39">
            <a:extLst>
              <a:ext uri="{FF2B5EF4-FFF2-40B4-BE49-F238E27FC236}">
                <a16:creationId xmlns:a16="http://schemas.microsoft.com/office/drawing/2014/main" id="{E15B6F9E-A593-704C-9F24-4EE3FCBFB84B}"/>
              </a:ext>
            </a:extLst>
          </p:cNvPr>
          <p:cNvSpPr txBox="1">
            <a:spLocks noChangeArrowheads="1"/>
          </p:cNvSpPr>
          <p:nvPr/>
        </p:nvSpPr>
        <p:spPr bwMode="auto">
          <a:xfrm>
            <a:off x="1066800" y="4038600"/>
            <a:ext cx="2286000" cy="396875"/>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2000">
                <a:solidFill>
                  <a:srgbClr val="000000"/>
                </a:solidFill>
                <a:latin typeface="Times New Roman" pitchFamily="18" charset="0"/>
                <a:ea typeface="+mn-ea"/>
              </a:rPr>
              <a:t>Initial time</a:t>
            </a:r>
          </a:p>
        </p:txBody>
      </p:sp>
      <p:sp>
        <p:nvSpPr>
          <p:cNvPr id="575528" name="Text Box 40">
            <a:extLst>
              <a:ext uri="{FF2B5EF4-FFF2-40B4-BE49-F238E27FC236}">
                <a16:creationId xmlns:a16="http://schemas.microsoft.com/office/drawing/2014/main" id="{6DDA8154-76F3-EE4C-B6FC-A1F900CF5E0F}"/>
              </a:ext>
            </a:extLst>
          </p:cNvPr>
          <p:cNvSpPr txBox="1">
            <a:spLocks noChangeArrowheads="1"/>
          </p:cNvSpPr>
          <p:nvPr/>
        </p:nvSpPr>
        <p:spPr bwMode="auto">
          <a:xfrm>
            <a:off x="5105400" y="4038600"/>
            <a:ext cx="2286000" cy="396875"/>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2000">
                <a:solidFill>
                  <a:srgbClr val="000000"/>
                </a:solidFill>
                <a:latin typeface="Times New Roman" pitchFamily="18" charset="0"/>
                <a:ea typeface="+mn-ea"/>
              </a:rPr>
              <a:t>Later</a:t>
            </a:r>
          </a:p>
        </p:txBody>
      </p:sp>
      <p:sp>
        <p:nvSpPr>
          <p:cNvPr id="105513" name="Rectangle 41">
            <a:extLst>
              <a:ext uri="{FF2B5EF4-FFF2-40B4-BE49-F238E27FC236}">
                <a16:creationId xmlns:a16="http://schemas.microsoft.com/office/drawing/2014/main" id="{18E6077B-B10B-1146-90B3-60185356EB7E}"/>
              </a:ext>
            </a:extLst>
          </p:cNvPr>
          <p:cNvSpPr>
            <a:spLocks noGrp="1" noChangeArrowheads="1"/>
          </p:cNvSpPr>
          <p:nvPr>
            <p:ph type="title"/>
          </p:nvPr>
        </p:nvSpPr>
        <p:spPr>
          <a:xfrm>
            <a:off x="685800" y="152400"/>
            <a:ext cx="7772400" cy="685800"/>
          </a:xfrm>
          <a:solidFill>
            <a:schemeClr val="tx1"/>
          </a:solidFill>
        </p:spPr>
        <p:txBody>
          <a:bodyPr/>
          <a:lstStyle/>
          <a:p>
            <a:r>
              <a:rPr lang="en-US" altLang="en-US" sz="3600" b="1">
                <a:solidFill>
                  <a:schemeClr val="bg2"/>
                </a:solidFill>
                <a:ea typeface="ＭＳ Ｐゴシック" panose="020B0600070205080204" pitchFamily="34" charset="-128"/>
              </a:rPr>
              <a:t>QG approximation to fronts</a:t>
            </a:r>
          </a:p>
        </p:txBody>
      </p:sp>
      <p:sp>
        <p:nvSpPr>
          <p:cNvPr id="575530" name="Text Box 42">
            <a:extLst>
              <a:ext uri="{FF2B5EF4-FFF2-40B4-BE49-F238E27FC236}">
                <a16:creationId xmlns:a16="http://schemas.microsoft.com/office/drawing/2014/main" id="{480C162F-90E5-1C43-9AF4-5D84EDC86ACC}"/>
              </a:ext>
            </a:extLst>
          </p:cNvPr>
          <p:cNvSpPr txBox="1">
            <a:spLocks noChangeArrowheads="1"/>
          </p:cNvSpPr>
          <p:nvPr/>
        </p:nvSpPr>
        <p:spPr bwMode="auto">
          <a:xfrm>
            <a:off x="152400" y="4573588"/>
            <a:ext cx="8839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a:solidFill>
                  <a:srgbClr val="000000"/>
                </a:solidFill>
              </a:rPr>
              <a:t>If QG equations used to simulate frontal zone:</a:t>
            </a:r>
          </a:p>
          <a:p>
            <a:pPr defTabSz="914400">
              <a:spcBef>
                <a:spcPct val="50000"/>
              </a:spcBef>
            </a:pPr>
            <a:r>
              <a:rPr lang="en-US" altLang="en-US" sz="2400">
                <a:solidFill>
                  <a:srgbClr val="000000"/>
                </a:solidFill>
              </a:rPr>
              <a:t>	-Only primary (geostrophic) flow advects isotherms</a:t>
            </a:r>
          </a:p>
          <a:p>
            <a:pPr defTabSz="914400">
              <a:spcBef>
                <a:spcPct val="50000"/>
              </a:spcBef>
            </a:pPr>
            <a:r>
              <a:rPr lang="en-US" altLang="en-US" sz="2400">
                <a:solidFill>
                  <a:srgbClr val="000000"/>
                </a:solidFill>
              </a:rPr>
              <a:t>           -Takes too long for observed collapse to develop</a:t>
            </a:r>
          </a:p>
          <a:p>
            <a:pPr defTabSz="914400">
              <a:spcBef>
                <a:spcPct val="50000"/>
              </a:spcBef>
            </a:pPr>
            <a:r>
              <a:rPr lang="en-US" altLang="en-US" sz="2400">
                <a:solidFill>
                  <a:srgbClr val="000000"/>
                </a:solidFill>
              </a:rPr>
              <a:t>	it's just not right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C09550AA-63F3-2C4B-9B35-02DDE5223489}"/>
              </a:ext>
            </a:extLst>
          </p:cNvPr>
          <p:cNvSpPr>
            <a:spLocks noChangeArrowheads="1"/>
          </p:cNvSpPr>
          <p:nvPr/>
        </p:nvSpPr>
        <p:spPr bwMode="auto">
          <a:xfrm>
            <a:off x="0" y="914400"/>
            <a:ext cx="9144000" cy="3581400"/>
          </a:xfrm>
          <a:prstGeom prst="rect">
            <a:avLst/>
          </a:prstGeom>
          <a:solidFill>
            <a:schemeClr val="tx1"/>
          </a:solidFill>
          <a:ln w="12700">
            <a:solidFill>
              <a:schemeClr val="tx1"/>
            </a:solidFill>
            <a:miter lim="800000"/>
            <a:headEnd/>
            <a:tailEnd/>
          </a:ln>
          <a:effectLst/>
        </p:spPr>
        <p:txBody>
          <a:bodyPr wrap="none" anchor="ctr"/>
          <a:lstStyle/>
          <a:p>
            <a:pPr algn="ctr" defTabSz="914400" eaLnBrk="0" hangingPunct="0">
              <a:defRPr/>
            </a:pPr>
            <a:endParaRPr lang="en-US" sz="2400">
              <a:solidFill>
                <a:srgbClr val="FFFFFF"/>
              </a:solidFill>
              <a:latin typeface="Times New Roman" pitchFamily="18" charset="0"/>
              <a:ea typeface="+mn-ea"/>
            </a:endParaRPr>
          </a:p>
        </p:txBody>
      </p:sp>
      <p:sp>
        <p:nvSpPr>
          <p:cNvPr id="577539" name="Text Box 3">
            <a:extLst>
              <a:ext uri="{FF2B5EF4-FFF2-40B4-BE49-F238E27FC236}">
                <a16:creationId xmlns:a16="http://schemas.microsoft.com/office/drawing/2014/main" id="{1A29083D-5782-6942-82FA-F72C142BF4AE}"/>
              </a:ext>
            </a:extLst>
          </p:cNvPr>
          <p:cNvSpPr txBox="1">
            <a:spLocks noChangeArrowheads="1"/>
          </p:cNvSpPr>
          <p:nvPr/>
        </p:nvSpPr>
        <p:spPr bwMode="auto">
          <a:xfrm>
            <a:off x="3124200" y="1828800"/>
            <a:ext cx="1295400" cy="8255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a:solidFill>
                  <a:srgbClr val="FF0000"/>
                </a:solidFill>
                <a:latin typeface="Times New Roman" pitchFamily="18" charset="0"/>
                <a:ea typeface="+mn-ea"/>
              </a:rPr>
              <a:t>Ageostrophic </a:t>
            </a:r>
            <a:r>
              <a:rPr lang="en-US" sz="1600" b="1">
                <a:solidFill>
                  <a:srgbClr val="FF0000"/>
                </a:solidFill>
                <a:latin typeface="Times New Roman" pitchFamily="18" charset="0"/>
                <a:ea typeface="+mn-ea"/>
              </a:rPr>
              <a:t>secondary</a:t>
            </a:r>
            <a:r>
              <a:rPr lang="en-US" sz="1600">
                <a:solidFill>
                  <a:srgbClr val="FF0000"/>
                </a:solidFill>
                <a:latin typeface="Times New Roman" pitchFamily="18" charset="0"/>
                <a:ea typeface="+mn-ea"/>
              </a:rPr>
              <a:t> circulation</a:t>
            </a:r>
          </a:p>
        </p:txBody>
      </p:sp>
      <p:sp>
        <p:nvSpPr>
          <p:cNvPr id="577540" name="Line 4">
            <a:extLst>
              <a:ext uri="{FF2B5EF4-FFF2-40B4-BE49-F238E27FC236}">
                <a16:creationId xmlns:a16="http://schemas.microsoft.com/office/drawing/2014/main" id="{FFD9BB89-BC31-1B48-93C7-E6EB0EA9D7C9}"/>
              </a:ext>
            </a:extLst>
          </p:cNvPr>
          <p:cNvSpPr>
            <a:spLocks noChangeShapeType="1"/>
          </p:cNvSpPr>
          <p:nvPr/>
        </p:nvSpPr>
        <p:spPr bwMode="auto">
          <a:xfrm>
            <a:off x="381000" y="3265488"/>
            <a:ext cx="533400" cy="0"/>
          </a:xfrm>
          <a:prstGeom prst="line">
            <a:avLst/>
          </a:prstGeom>
          <a:noFill/>
          <a:ln w="38100">
            <a:solidFill>
              <a:srgbClr val="06942B"/>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1" name="Line 5">
            <a:extLst>
              <a:ext uri="{FF2B5EF4-FFF2-40B4-BE49-F238E27FC236}">
                <a16:creationId xmlns:a16="http://schemas.microsoft.com/office/drawing/2014/main" id="{FA5489BA-B21D-4B49-94F3-A8BB58800F85}"/>
              </a:ext>
            </a:extLst>
          </p:cNvPr>
          <p:cNvSpPr>
            <a:spLocks noChangeShapeType="1"/>
          </p:cNvSpPr>
          <p:nvPr/>
        </p:nvSpPr>
        <p:spPr bwMode="auto">
          <a:xfrm>
            <a:off x="1905000" y="3265488"/>
            <a:ext cx="533400" cy="0"/>
          </a:xfrm>
          <a:prstGeom prst="line">
            <a:avLst/>
          </a:prstGeom>
          <a:noFill/>
          <a:ln w="38100">
            <a:solidFill>
              <a:srgbClr val="06942B"/>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2" name="Text Box 6">
            <a:extLst>
              <a:ext uri="{FF2B5EF4-FFF2-40B4-BE49-F238E27FC236}">
                <a16:creationId xmlns:a16="http://schemas.microsoft.com/office/drawing/2014/main" id="{B4A26787-AA9D-DF42-A786-892EB1B1C49A}"/>
              </a:ext>
            </a:extLst>
          </p:cNvPr>
          <p:cNvSpPr txBox="1">
            <a:spLocks noChangeArrowheads="1"/>
          </p:cNvSpPr>
          <p:nvPr/>
        </p:nvSpPr>
        <p:spPr bwMode="auto">
          <a:xfrm>
            <a:off x="685800" y="3429000"/>
            <a:ext cx="1600200" cy="3048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400" b="1">
                <a:solidFill>
                  <a:srgbClr val="06942B"/>
                </a:solidFill>
                <a:latin typeface="Times New Roman" pitchFamily="18" charset="0"/>
                <a:ea typeface="+mn-ea"/>
              </a:rPr>
              <a:t>Primary</a:t>
            </a:r>
            <a:r>
              <a:rPr lang="en-US" sz="1400">
                <a:solidFill>
                  <a:srgbClr val="06942B"/>
                </a:solidFill>
                <a:latin typeface="Times New Roman" pitchFamily="18" charset="0"/>
                <a:ea typeface="+mn-ea"/>
              </a:rPr>
              <a:t> flow (FG)</a:t>
            </a:r>
          </a:p>
        </p:txBody>
      </p:sp>
      <p:sp>
        <p:nvSpPr>
          <p:cNvPr id="577543" name="Line 7">
            <a:extLst>
              <a:ext uri="{FF2B5EF4-FFF2-40B4-BE49-F238E27FC236}">
                <a16:creationId xmlns:a16="http://schemas.microsoft.com/office/drawing/2014/main" id="{6AEC297C-64D3-6E49-829D-5EE978A3EA83}"/>
              </a:ext>
            </a:extLst>
          </p:cNvPr>
          <p:cNvSpPr>
            <a:spLocks noChangeShapeType="1"/>
          </p:cNvSpPr>
          <p:nvPr/>
        </p:nvSpPr>
        <p:spPr bwMode="auto">
          <a:xfrm flipV="1">
            <a:off x="762000" y="1295400"/>
            <a:ext cx="0" cy="2133600"/>
          </a:xfrm>
          <a:prstGeom prst="line">
            <a:avLst/>
          </a:prstGeom>
          <a:noFill/>
          <a:ln w="12700">
            <a:solidFill>
              <a:schemeClr val="bg2"/>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4" name="Line 8">
            <a:extLst>
              <a:ext uri="{FF2B5EF4-FFF2-40B4-BE49-F238E27FC236}">
                <a16:creationId xmlns:a16="http://schemas.microsoft.com/office/drawing/2014/main" id="{951EF22B-7B4C-0442-A0D2-0C5ACA9E4CBE}"/>
              </a:ext>
            </a:extLst>
          </p:cNvPr>
          <p:cNvSpPr>
            <a:spLocks noChangeShapeType="1"/>
          </p:cNvSpPr>
          <p:nvPr/>
        </p:nvSpPr>
        <p:spPr bwMode="auto">
          <a:xfrm>
            <a:off x="762000" y="3429000"/>
            <a:ext cx="2590800" cy="0"/>
          </a:xfrm>
          <a:prstGeom prst="line">
            <a:avLst/>
          </a:prstGeom>
          <a:noFill/>
          <a:ln w="12700">
            <a:solidFill>
              <a:schemeClr val="bg2"/>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5" name="Text Box 9">
            <a:extLst>
              <a:ext uri="{FF2B5EF4-FFF2-40B4-BE49-F238E27FC236}">
                <a16:creationId xmlns:a16="http://schemas.microsoft.com/office/drawing/2014/main" id="{AA56CBC1-DB1D-FE44-97EB-E37EEF274A29}"/>
              </a:ext>
            </a:extLst>
          </p:cNvPr>
          <p:cNvSpPr txBox="1">
            <a:spLocks noChangeArrowheads="1"/>
          </p:cNvSpPr>
          <p:nvPr/>
        </p:nvSpPr>
        <p:spPr bwMode="auto">
          <a:xfrm>
            <a:off x="533400" y="9906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z</a:t>
            </a:r>
          </a:p>
        </p:txBody>
      </p:sp>
      <p:sp>
        <p:nvSpPr>
          <p:cNvPr id="577546" name="Text Box 10">
            <a:extLst>
              <a:ext uri="{FF2B5EF4-FFF2-40B4-BE49-F238E27FC236}">
                <a16:creationId xmlns:a16="http://schemas.microsoft.com/office/drawing/2014/main" id="{7AE5E4BD-3D8A-CF45-9D72-A69E38055627}"/>
              </a:ext>
            </a:extLst>
          </p:cNvPr>
          <p:cNvSpPr txBox="1">
            <a:spLocks noChangeArrowheads="1"/>
          </p:cNvSpPr>
          <p:nvPr/>
        </p:nvSpPr>
        <p:spPr bwMode="auto">
          <a:xfrm>
            <a:off x="3352800" y="32766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y</a:t>
            </a:r>
          </a:p>
        </p:txBody>
      </p:sp>
      <p:sp>
        <p:nvSpPr>
          <p:cNvPr id="577547" name="Line 11">
            <a:extLst>
              <a:ext uri="{FF2B5EF4-FFF2-40B4-BE49-F238E27FC236}">
                <a16:creationId xmlns:a16="http://schemas.microsoft.com/office/drawing/2014/main" id="{8AA5603B-966B-194B-BDDA-2FF6BB00DA82}"/>
              </a:ext>
            </a:extLst>
          </p:cNvPr>
          <p:cNvSpPr>
            <a:spLocks noChangeShapeType="1"/>
          </p:cNvSpPr>
          <p:nvPr/>
        </p:nvSpPr>
        <p:spPr bwMode="auto">
          <a:xfrm flipV="1">
            <a:off x="1066800" y="1219200"/>
            <a:ext cx="1295400" cy="2133600"/>
          </a:xfrm>
          <a:prstGeom prst="line">
            <a:avLst/>
          </a:prstGeom>
          <a:noFill/>
          <a:ln w="12700">
            <a:solidFill>
              <a:schemeClr val="bg2"/>
            </a:solidFill>
            <a:prstDash val="lgDash"/>
            <a:round/>
            <a:headEn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8" name="Line 12">
            <a:extLst>
              <a:ext uri="{FF2B5EF4-FFF2-40B4-BE49-F238E27FC236}">
                <a16:creationId xmlns:a16="http://schemas.microsoft.com/office/drawing/2014/main" id="{400C9A39-3C63-E948-A7B2-B4B50209969D}"/>
              </a:ext>
            </a:extLst>
          </p:cNvPr>
          <p:cNvSpPr>
            <a:spLocks noChangeShapeType="1"/>
          </p:cNvSpPr>
          <p:nvPr/>
        </p:nvSpPr>
        <p:spPr bwMode="auto">
          <a:xfrm flipV="1">
            <a:off x="1600200" y="1219200"/>
            <a:ext cx="1295400" cy="2133600"/>
          </a:xfrm>
          <a:prstGeom prst="line">
            <a:avLst/>
          </a:prstGeom>
          <a:noFill/>
          <a:ln w="12700">
            <a:solidFill>
              <a:schemeClr val="bg2"/>
            </a:solidFill>
            <a:prstDash val="lgDash"/>
            <a:round/>
            <a:headEn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49" name="Line 13">
            <a:extLst>
              <a:ext uri="{FF2B5EF4-FFF2-40B4-BE49-F238E27FC236}">
                <a16:creationId xmlns:a16="http://schemas.microsoft.com/office/drawing/2014/main" id="{6ED99F0E-E033-BC44-8A24-8BFC30A62702}"/>
              </a:ext>
            </a:extLst>
          </p:cNvPr>
          <p:cNvSpPr>
            <a:spLocks noChangeShapeType="1"/>
          </p:cNvSpPr>
          <p:nvPr/>
        </p:nvSpPr>
        <p:spPr bwMode="auto">
          <a:xfrm flipV="1">
            <a:off x="2057400" y="1219200"/>
            <a:ext cx="1295400" cy="2133600"/>
          </a:xfrm>
          <a:prstGeom prst="line">
            <a:avLst/>
          </a:prstGeom>
          <a:noFill/>
          <a:ln w="12700">
            <a:solidFill>
              <a:schemeClr val="bg2"/>
            </a:solidFill>
            <a:prstDash val="lgDash"/>
            <a:round/>
            <a:headEn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106510" name="Text Box 14">
            <a:extLst>
              <a:ext uri="{FF2B5EF4-FFF2-40B4-BE49-F238E27FC236}">
                <a16:creationId xmlns:a16="http://schemas.microsoft.com/office/drawing/2014/main" id="{739FFF9E-C7BA-3149-B986-F1B66F14ED5E}"/>
              </a:ext>
            </a:extLst>
          </p:cNvPr>
          <p:cNvSpPr txBox="1">
            <a:spLocks noChangeArrowheads="1"/>
          </p:cNvSpPr>
          <p:nvPr/>
        </p:nvSpPr>
        <p:spPr bwMode="auto">
          <a:xfrm>
            <a:off x="2133600" y="99060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p>
        </p:txBody>
      </p:sp>
      <p:sp>
        <p:nvSpPr>
          <p:cNvPr id="106511" name="Text Box 15">
            <a:extLst>
              <a:ext uri="{FF2B5EF4-FFF2-40B4-BE49-F238E27FC236}">
                <a16:creationId xmlns:a16="http://schemas.microsoft.com/office/drawing/2014/main" id="{A098FE93-6B56-164F-B2E2-543F6E15F2A5}"/>
              </a:ext>
            </a:extLst>
          </p:cNvPr>
          <p:cNvSpPr txBox="1">
            <a:spLocks noChangeArrowheads="1"/>
          </p:cNvSpPr>
          <p:nvPr/>
        </p:nvSpPr>
        <p:spPr bwMode="auto">
          <a:xfrm>
            <a:off x="2667000" y="9906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106512" name="Text Box 16">
            <a:extLst>
              <a:ext uri="{FF2B5EF4-FFF2-40B4-BE49-F238E27FC236}">
                <a16:creationId xmlns:a16="http://schemas.microsoft.com/office/drawing/2014/main" id="{DA135677-6A11-754A-852D-DDC98BE32E1D}"/>
              </a:ext>
            </a:extLst>
          </p:cNvPr>
          <p:cNvSpPr txBox="1">
            <a:spLocks noChangeArrowheads="1"/>
          </p:cNvSpPr>
          <p:nvPr/>
        </p:nvSpPr>
        <p:spPr bwMode="auto">
          <a:xfrm>
            <a:off x="3200400" y="9906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-2</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577553" name="Line 17">
            <a:extLst>
              <a:ext uri="{FF2B5EF4-FFF2-40B4-BE49-F238E27FC236}">
                <a16:creationId xmlns:a16="http://schemas.microsoft.com/office/drawing/2014/main" id="{C785D57B-FD80-A645-8129-989411564CD4}"/>
              </a:ext>
            </a:extLst>
          </p:cNvPr>
          <p:cNvSpPr>
            <a:spLocks noChangeShapeType="1"/>
          </p:cNvSpPr>
          <p:nvPr/>
        </p:nvSpPr>
        <p:spPr bwMode="auto">
          <a:xfrm flipV="1">
            <a:off x="1295400" y="1828800"/>
            <a:ext cx="0" cy="1295400"/>
          </a:xfrm>
          <a:prstGeom prst="line">
            <a:avLst/>
          </a:prstGeom>
          <a:noFill/>
          <a:ln w="38100">
            <a:solidFill>
              <a:srgbClr val="FF0000"/>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4" name="Line 18">
            <a:extLst>
              <a:ext uri="{FF2B5EF4-FFF2-40B4-BE49-F238E27FC236}">
                <a16:creationId xmlns:a16="http://schemas.microsoft.com/office/drawing/2014/main" id="{D71090CF-7B05-AB42-87D1-06230CB482E8}"/>
              </a:ext>
            </a:extLst>
          </p:cNvPr>
          <p:cNvSpPr>
            <a:spLocks noChangeShapeType="1"/>
          </p:cNvSpPr>
          <p:nvPr/>
        </p:nvSpPr>
        <p:spPr bwMode="auto">
          <a:xfrm flipV="1">
            <a:off x="2819400" y="1828800"/>
            <a:ext cx="0" cy="1295400"/>
          </a:xfrm>
          <a:prstGeom prst="line">
            <a:avLst/>
          </a:prstGeom>
          <a:noFill/>
          <a:ln w="38100">
            <a:solidFill>
              <a:srgbClr val="FF0000"/>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5" name="Line 19">
            <a:extLst>
              <a:ext uri="{FF2B5EF4-FFF2-40B4-BE49-F238E27FC236}">
                <a16:creationId xmlns:a16="http://schemas.microsoft.com/office/drawing/2014/main" id="{9FEC5ACB-341B-B841-87BA-B18F8C41DD86}"/>
              </a:ext>
            </a:extLst>
          </p:cNvPr>
          <p:cNvSpPr>
            <a:spLocks noChangeShapeType="1"/>
          </p:cNvSpPr>
          <p:nvPr/>
        </p:nvSpPr>
        <p:spPr bwMode="auto">
          <a:xfrm rot="16200000" flipV="1">
            <a:off x="2019300" y="1104900"/>
            <a:ext cx="0" cy="1295400"/>
          </a:xfrm>
          <a:prstGeom prst="line">
            <a:avLst/>
          </a:prstGeom>
          <a:noFill/>
          <a:ln w="38100">
            <a:solidFill>
              <a:srgbClr val="FF0000"/>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6" name="Line 20">
            <a:extLst>
              <a:ext uri="{FF2B5EF4-FFF2-40B4-BE49-F238E27FC236}">
                <a16:creationId xmlns:a16="http://schemas.microsoft.com/office/drawing/2014/main" id="{9BBE9CDA-EFA6-4C4F-9526-2C8C6C8227FF}"/>
              </a:ext>
            </a:extLst>
          </p:cNvPr>
          <p:cNvSpPr>
            <a:spLocks noChangeShapeType="1"/>
          </p:cNvSpPr>
          <p:nvPr/>
        </p:nvSpPr>
        <p:spPr bwMode="auto">
          <a:xfrm rot="16200000" flipV="1">
            <a:off x="2019300" y="2476500"/>
            <a:ext cx="0" cy="1295400"/>
          </a:xfrm>
          <a:prstGeom prst="line">
            <a:avLst/>
          </a:prstGeom>
          <a:noFill/>
          <a:ln w="38100">
            <a:solidFill>
              <a:srgbClr val="FF0000"/>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7" name="Line 21">
            <a:extLst>
              <a:ext uri="{FF2B5EF4-FFF2-40B4-BE49-F238E27FC236}">
                <a16:creationId xmlns:a16="http://schemas.microsoft.com/office/drawing/2014/main" id="{667907BD-E71B-A64A-9F58-D5EF8C926A42}"/>
              </a:ext>
            </a:extLst>
          </p:cNvPr>
          <p:cNvSpPr>
            <a:spLocks noChangeShapeType="1"/>
          </p:cNvSpPr>
          <p:nvPr/>
        </p:nvSpPr>
        <p:spPr bwMode="auto">
          <a:xfrm>
            <a:off x="4495800" y="3265488"/>
            <a:ext cx="533400" cy="0"/>
          </a:xfrm>
          <a:prstGeom prst="line">
            <a:avLst/>
          </a:prstGeom>
          <a:noFill/>
          <a:ln w="38100">
            <a:solidFill>
              <a:srgbClr val="06942B"/>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8" name="Line 22">
            <a:extLst>
              <a:ext uri="{FF2B5EF4-FFF2-40B4-BE49-F238E27FC236}">
                <a16:creationId xmlns:a16="http://schemas.microsoft.com/office/drawing/2014/main" id="{18F01A8F-4D03-0A48-A98A-9960AE048D64}"/>
              </a:ext>
            </a:extLst>
          </p:cNvPr>
          <p:cNvSpPr>
            <a:spLocks noChangeShapeType="1"/>
          </p:cNvSpPr>
          <p:nvPr/>
        </p:nvSpPr>
        <p:spPr bwMode="auto">
          <a:xfrm>
            <a:off x="6019800" y="3265488"/>
            <a:ext cx="533400" cy="0"/>
          </a:xfrm>
          <a:prstGeom prst="line">
            <a:avLst/>
          </a:prstGeom>
          <a:noFill/>
          <a:ln w="38100">
            <a:solidFill>
              <a:srgbClr val="06942B"/>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59" name="Text Box 23">
            <a:extLst>
              <a:ext uri="{FF2B5EF4-FFF2-40B4-BE49-F238E27FC236}">
                <a16:creationId xmlns:a16="http://schemas.microsoft.com/office/drawing/2014/main" id="{29EAF64A-030A-5245-8BB2-43E2720CE050}"/>
              </a:ext>
            </a:extLst>
          </p:cNvPr>
          <p:cNvSpPr txBox="1">
            <a:spLocks noChangeArrowheads="1"/>
          </p:cNvSpPr>
          <p:nvPr/>
        </p:nvSpPr>
        <p:spPr bwMode="auto">
          <a:xfrm>
            <a:off x="4800600" y="3429000"/>
            <a:ext cx="1600200" cy="3048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400" b="1">
                <a:solidFill>
                  <a:srgbClr val="06942B"/>
                </a:solidFill>
                <a:latin typeface="Times New Roman" pitchFamily="18" charset="0"/>
                <a:ea typeface="+mn-ea"/>
              </a:rPr>
              <a:t>Primary</a:t>
            </a:r>
            <a:r>
              <a:rPr lang="en-US" sz="1400">
                <a:solidFill>
                  <a:srgbClr val="06942B"/>
                </a:solidFill>
                <a:latin typeface="Times New Roman" pitchFamily="18" charset="0"/>
                <a:ea typeface="+mn-ea"/>
              </a:rPr>
              <a:t> flow (FG)</a:t>
            </a:r>
          </a:p>
        </p:txBody>
      </p:sp>
      <p:sp>
        <p:nvSpPr>
          <p:cNvPr id="577560" name="Line 24">
            <a:extLst>
              <a:ext uri="{FF2B5EF4-FFF2-40B4-BE49-F238E27FC236}">
                <a16:creationId xmlns:a16="http://schemas.microsoft.com/office/drawing/2014/main" id="{1F6E6117-8FEB-E74E-8763-D739AADBBAC2}"/>
              </a:ext>
            </a:extLst>
          </p:cNvPr>
          <p:cNvSpPr>
            <a:spLocks noChangeShapeType="1"/>
          </p:cNvSpPr>
          <p:nvPr/>
        </p:nvSpPr>
        <p:spPr bwMode="auto">
          <a:xfrm flipV="1">
            <a:off x="4876800" y="1295400"/>
            <a:ext cx="0" cy="2133600"/>
          </a:xfrm>
          <a:prstGeom prst="line">
            <a:avLst/>
          </a:prstGeom>
          <a:noFill/>
          <a:ln w="12700">
            <a:solidFill>
              <a:schemeClr val="bg2"/>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61" name="Line 25">
            <a:extLst>
              <a:ext uri="{FF2B5EF4-FFF2-40B4-BE49-F238E27FC236}">
                <a16:creationId xmlns:a16="http://schemas.microsoft.com/office/drawing/2014/main" id="{6D88717F-C3B5-BA43-A100-EEFCE61DC146}"/>
              </a:ext>
            </a:extLst>
          </p:cNvPr>
          <p:cNvSpPr>
            <a:spLocks noChangeShapeType="1"/>
          </p:cNvSpPr>
          <p:nvPr/>
        </p:nvSpPr>
        <p:spPr bwMode="auto">
          <a:xfrm>
            <a:off x="4876800" y="3429000"/>
            <a:ext cx="2590800" cy="0"/>
          </a:xfrm>
          <a:prstGeom prst="line">
            <a:avLst/>
          </a:prstGeom>
          <a:noFill/>
          <a:ln w="12700">
            <a:solidFill>
              <a:schemeClr val="bg2"/>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62" name="Text Box 26">
            <a:extLst>
              <a:ext uri="{FF2B5EF4-FFF2-40B4-BE49-F238E27FC236}">
                <a16:creationId xmlns:a16="http://schemas.microsoft.com/office/drawing/2014/main" id="{9EAC7D1C-88E5-4E4C-8E32-AC2C1A699001}"/>
              </a:ext>
            </a:extLst>
          </p:cNvPr>
          <p:cNvSpPr txBox="1">
            <a:spLocks noChangeArrowheads="1"/>
          </p:cNvSpPr>
          <p:nvPr/>
        </p:nvSpPr>
        <p:spPr bwMode="auto">
          <a:xfrm>
            <a:off x="4648200" y="9906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z</a:t>
            </a:r>
          </a:p>
        </p:txBody>
      </p:sp>
      <p:sp>
        <p:nvSpPr>
          <p:cNvPr id="577563" name="Text Box 27">
            <a:extLst>
              <a:ext uri="{FF2B5EF4-FFF2-40B4-BE49-F238E27FC236}">
                <a16:creationId xmlns:a16="http://schemas.microsoft.com/office/drawing/2014/main" id="{8935FAF3-92A4-EA4A-BFA4-896BAF8BA00C}"/>
              </a:ext>
            </a:extLst>
          </p:cNvPr>
          <p:cNvSpPr txBox="1">
            <a:spLocks noChangeArrowheads="1"/>
          </p:cNvSpPr>
          <p:nvPr/>
        </p:nvSpPr>
        <p:spPr bwMode="auto">
          <a:xfrm>
            <a:off x="7467600" y="3276600"/>
            <a:ext cx="381000" cy="33655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1600" b="1">
                <a:solidFill>
                  <a:srgbClr val="000000"/>
                </a:solidFill>
                <a:latin typeface="Times New Roman" pitchFamily="18" charset="0"/>
                <a:ea typeface="+mn-ea"/>
              </a:rPr>
              <a:t>y</a:t>
            </a:r>
          </a:p>
        </p:txBody>
      </p:sp>
      <p:sp>
        <p:nvSpPr>
          <p:cNvPr id="106524" name="Text Box 28">
            <a:extLst>
              <a:ext uri="{FF2B5EF4-FFF2-40B4-BE49-F238E27FC236}">
                <a16:creationId xmlns:a16="http://schemas.microsoft.com/office/drawing/2014/main" id="{60F79440-4195-924A-B915-B99A1033425A}"/>
              </a:ext>
            </a:extLst>
          </p:cNvPr>
          <p:cNvSpPr txBox="1">
            <a:spLocks noChangeArrowheads="1"/>
          </p:cNvSpPr>
          <p:nvPr/>
        </p:nvSpPr>
        <p:spPr bwMode="auto">
          <a:xfrm>
            <a:off x="7391400" y="137160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p>
        </p:txBody>
      </p:sp>
      <p:sp>
        <p:nvSpPr>
          <p:cNvPr id="106525" name="Text Box 29">
            <a:extLst>
              <a:ext uri="{FF2B5EF4-FFF2-40B4-BE49-F238E27FC236}">
                <a16:creationId xmlns:a16="http://schemas.microsoft.com/office/drawing/2014/main" id="{1C2A0F4D-4DCF-CD42-8407-CE7E0B99F7FB}"/>
              </a:ext>
            </a:extLst>
          </p:cNvPr>
          <p:cNvSpPr txBox="1">
            <a:spLocks noChangeArrowheads="1"/>
          </p:cNvSpPr>
          <p:nvPr/>
        </p:nvSpPr>
        <p:spPr bwMode="auto">
          <a:xfrm>
            <a:off x="7543800" y="17526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106526" name="Text Box 30">
            <a:extLst>
              <a:ext uri="{FF2B5EF4-FFF2-40B4-BE49-F238E27FC236}">
                <a16:creationId xmlns:a16="http://schemas.microsoft.com/office/drawing/2014/main" id="{9FE1F34C-D053-4B41-98BE-D4F05F935AAA}"/>
              </a:ext>
            </a:extLst>
          </p:cNvPr>
          <p:cNvSpPr txBox="1">
            <a:spLocks noChangeArrowheads="1"/>
          </p:cNvSpPr>
          <p:nvPr/>
        </p:nvSpPr>
        <p:spPr bwMode="auto">
          <a:xfrm>
            <a:off x="7239000" y="225425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l-GR" altLang="en-US" sz="1600" b="1">
                <a:solidFill>
                  <a:srgbClr val="000000"/>
                </a:solidFill>
                <a:latin typeface="Times New Roman" panose="02020603050405020304" pitchFamily="18" charset="0"/>
                <a:cs typeface="Times New Roman" panose="02020603050405020304" pitchFamily="18" charset="0"/>
              </a:rPr>
              <a:t>θ</a:t>
            </a:r>
            <a:r>
              <a:rPr lang="en-US" altLang="en-US" sz="1600" b="1">
                <a:solidFill>
                  <a:srgbClr val="000000"/>
                </a:solidFill>
                <a:latin typeface="Times New Roman" panose="02020603050405020304" pitchFamily="18" charset="0"/>
                <a:cs typeface="Times New Roman" panose="02020603050405020304" pitchFamily="18" charset="0"/>
              </a:rPr>
              <a:t>-2</a:t>
            </a:r>
            <a:r>
              <a:rPr lang="el-GR" altLang="en-US" sz="1600" b="1">
                <a:solidFill>
                  <a:srgbClr val="000000"/>
                </a:solidFill>
                <a:latin typeface="Times New Roman" panose="02020603050405020304" pitchFamily="18" charset="0"/>
                <a:cs typeface="Times New Roman" panose="02020603050405020304" pitchFamily="18" charset="0"/>
              </a:rPr>
              <a:t>Δθ</a:t>
            </a:r>
          </a:p>
        </p:txBody>
      </p:sp>
      <p:sp>
        <p:nvSpPr>
          <p:cNvPr id="577567" name="Line 31">
            <a:extLst>
              <a:ext uri="{FF2B5EF4-FFF2-40B4-BE49-F238E27FC236}">
                <a16:creationId xmlns:a16="http://schemas.microsoft.com/office/drawing/2014/main" id="{170E1DB3-283D-C441-9F7A-78748057E919}"/>
              </a:ext>
            </a:extLst>
          </p:cNvPr>
          <p:cNvSpPr>
            <a:spLocks noChangeShapeType="1"/>
          </p:cNvSpPr>
          <p:nvPr/>
        </p:nvSpPr>
        <p:spPr bwMode="auto">
          <a:xfrm flipV="1">
            <a:off x="5410200" y="1828800"/>
            <a:ext cx="0" cy="1295400"/>
          </a:xfrm>
          <a:prstGeom prst="line">
            <a:avLst/>
          </a:prstGeom>
          <a:noFill/>
          <a:ln w="38100">
            <a:solidFill>
              <a:srgbClr val="FF0000"/>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68" name="Line 32">
            <a:extLst>
              <a:ext uri="{FF2B5EF4-FFF2-40B4-BE49-F238E27FC236}">
                <a16:creationId xmlns:a16="http://schemas.microsoft.com/office/drawing/2014/main" id="{1BCC8E1C-2A1C-BE4C-BA45-991ABA8843C5}"/>
              </a:ext>
            </a:extLst>
          </p:cNvPr>
          <p:cNvSpPr>
            <a:spLocks noChangeShapeType="1"/>
          </p:cNvSpPr>
          <p:nvPr/>
        </p:nvSpPr>
        <p:spPr bwMode="auto">
          <a:xfrm flipV="1">
            <a:off x="6934200" y="1828800"/>
            <a:ext cx="0" cy="1295400"/>
          </a:xfrm>
          <a:prstGeom prst="line">
            <a:avLst/>
          </a:prstGeom>
          <a:noFill/>
          <a:ln w="38100">
            <a:solidFill>
              <a:srgbClr val="FF0000"/>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69" name="Line 33">
            <a:extLst>
              <a:ext uri="{FF2B5EF4-FFF2-40B4-BE49-F238E27FC236}">
                <a16:creationId xmlns:a16="http://schemas.microsoft.com/office/drawing/2014/main" id="{D6E9F09B-DFA7-AB4D-8CCC-0ACBDE7ECBEA}"/>
              </a:ext>
            </a:extLst>
          </p:cNvPr>
          <p:cNvSpPr>
            <a:spLocks noChangeShapeType="1"/>
          </p:cNvSpPr>
          <p:nvPr/>
        </p:nvSpPr>
        <p:spPr bwMode="auto">
          <a:xfrm rot="16200000" flipV="1">
            <a:off x="6134100" y="1104900"/>
            <a:ext cx="0" cy="1295400"/>
          </a:xfrm>
          <a:prstGeom prst="line">
            <a:avLst/>
          </a:prstGeom>
          <a:noFill/>
          <a:ln w="38100">
            <a:solidFill>
              <a:srgbClr val="FF0000"/>
            </a:solidFill>
            <a:round/>
            <a:headEnd type="triangle" w="med" len="med"/>
            <a:tailEn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70" name="Line 34">
            <a:extLst>
              <a:ext uri="{FF2B5EF4-FFF2-40B4-BE49-F238E27FC236}">
                <a16:creationId xmlns:a16="http://schemas.microsoft.com/office/drawing/2014/main" id="{DA2DE575-5E0F-E847-B629-D65780B949A9}"/>
              </a:ext>
            </a:extLst>
          </p:cNvPr>
          <p:cNvSpPr>
            <a:spLocks noChangeShapeType="1"/>
          </p:cNvSpPr>
          <p:nvPr/>
        </p:nvSpPr>
        <p:spPr bwMode="auto">
          <a:xfrm rot="16200000" flipV="1">
            <a:off x="6134100" y="2476500"/>
            <a:ext cx="0" cy="1295400"/>
          </a:xfrm>
          <a:prstGeom prst="line">
            <a:avLst/>
          </a:prstGeom>
          <a:noFill/>
          <a:ln w="38100">
            <a:solidFill>
              <a:srgbClr val="FF0000"/>
            </a:solidFill>
            <a:round/>
            <a:headEnd/>
            <a:tailEnd type="triangl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71" name="Freeform 35">
            <a:extLst>
              <a:ext uri="{FF2B5EF4-FFF2-40B4-BE49-F238E27FC236}">
                <a16:creationId xmlns:a16="http://schemas.microsoft.com/office/drawing/2014/main" id="{11655A6B-F1AF-F048-86FD-5E6325ADB765}"/>
              </a:ext>
            </a:extLst>
          </p:cNvPr>
          <p:cNvSpPr>
            <a:spLocks/>
          </p:cNvSpPr>
          <p:nvPr/>
        </p:nvSpPr>
        <p:spPr bwMode="auto">
          <a:xfrm>
            <a:off x="5370513" y="1527175"/>
            <a:ext cx="1973262" cy="1901825"/>
          </a:xfrm>
          <a:custGeom>
            <a:avLst/>
            <a:gdLst/>
            <a:ahLst/>
            <a:cxnLst>
              <a:cxn ang="0">
                <a:pos x="0" y="1198"/>
              </a:cxn>
              <a:cxn ang="0">
                <a:pos x="110" y="823"/>
              </a:cxn>
              <a:cxn ang="0">
                <a:pos x="302" y="476"/>
              </a:cxn>
              <a:cxn ang="0">
                <a:pos x="585" y="238"/>
              </a:cxn>
              <a:cxn ang="0">
                <a:pos x="923" y="83"/>
              </a:cxn>
              <a:cxn ang="0">
                <a:pos x="1243" y="0"/>
              </a:cxn>
            </a:cxnLst>
            <a:rect l="0" t="0" r="r" b="b"/>
            <a:pathLst>
              <a:path w="1243" h="1198">
                <a:moveTo>
                  <a:pt x="0" y="1198"/>
                </a:moveTo>
                <a:cubicBezTo>
                  <a:pt x="18" y="1137"/>
                  <a:pt x="60" y="943"/>
                  <a:pt x="110" y="823"/>
                </a:cubicBezTo>
                <a:cubicBezTo>
                  <a:pt x="160" y="703"/>
                  <a:pt x="223" y="573"/>
                  <a:pt x="302" y="476"/>
                </a:cubicBezTo>
                <a:cubicBezTo>
                  <a:pt x="381" y="379"/>
                  <a:pt x="481" y="304"/>
                  <a:pt x="585" y="238"/>
                </a:cubicBezTo>
                <a:cubicBezTo>
                  <a:pt x="689" y="172"/>
                  <a:pt x="813" y="123"/>
                  <a:pt x="923" y="83"/>
                </a:cubicBezTo>
                <a:cubicBezTo>
                  <a:pt x="1033" y="43"/>
                  <a:pt x="1176" y="17"/>
                  <a:pt x="1243" y="0"/>
                </a:cubicBezTo>
              </a:path>
            </a:pathLst>
          </a:custGeom>
          <a:noFill/>
          <a:ln w="12700" cap="flat" cmpd="sng">
            <a:solidFill>
              <a:schemeClr val="bg2"/>
            </a:solidFill>
            <a:prstDash val="lgDash"/>
            <a:round/>
            <a:headEnd type="none" w="med" len="med"/>
            <a:tailEnd type="non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72" name="Freeform 36">
            <a:extLst>
              <a:ext uri="{FF2B5EF4-FFF2-40B4-BE49-F238E27FC236}">
                <a16:creationId xmlns:a16="http://schemas.microsoft.com/office/drawing/2014/main" id="{579DB9A2-CF11-5E4D-9C98-0B219C30BB56}"/>
              </a:ext>
            </a:extLst>
          </p:cNvPr>
          <p:cNvSpPr>
            <a:spLocks/>
          </p:cNvSpPr>
          <p:nvPr/>
        </p:nvSpPr>
        <p:spPr bwMode="auto">
          <a:xfrm>
            <a:off x="5419725" y="1944688"/>
            <a:ext cx="2098675" cy="1484312"/>
          </a:xfrm>
          <a:custGeom>
            <a:avLst/>
            <a:gdLst/>
            <a:ahLst/>
            <a:cxnLst>
              <a:cxn ang="0">
                <a:pos x="0" y="935"/>
              </a:cxn>
              <a:cxn ang="0">
                <a:pos x="66" y="755"/>
              </a:cxn>
              <a:cxn ang="0">
                <a:pos x="170" y="578"/>
              </a:cxn>
              <a:cxn ang="0">
                <a:pos x="307" y="386"/>
              </a:cxn>
              <a:cxn ang="0">
                <a:pos x="453" y="258"/>
              </a:cxn>
              <a:cxn ang="0">
                <a:pos x="746" y="103"/>
              </a:cxn>
              <a:cxn ang="0">
                <a:pos x="1039" y="37"/>
              </a:cxn>
              <a:cxn ang="0">
                <a:pos x="1322" y="0"/>
              </a:cxn>
            </a:cxnLst>
            <a:rect l="0" t="0" r="r" b="b"/>
            <a:pathLst>
              <a:path w="1322" h="935">
                <a:moveTo>
                  <a:pt x="0" y="935"/>
                </a:moveTo>
                <a:cubicBezTo>
                  <a:pt x="11" y="905"/>
                  <a:pt x="38" y="815"/>
                  <a:pt x="66" y="755"/>
                </a:cubicBezTo>
                <a:cubicBezTo>
                  <a:pt x="94" y="695"/>
                  <a:pt x="130" y="639"/>
                  <a:pt x="170" y="578"/>
                </a:cubicBezTo>
                <a:cubicBezTo>
                  <a:pt x="210" y="517"/>
                  <a:pt x="260" y="439"/>
                  <a:pt x="307" y="386"/>
                </a:cubicBezTo>
                <a:cubicBezTo>
                  <a:pt x="354" y="333"/>
                  <a:pt x="380" y="305"/>
                  <a:pt x="453" y="258"/>
                </a:cubicBezTo>
                <a:cubicBezTo>
                  <a:pt x="526" y="211"/>
                  <a:pt x="648" y="140"/>
                  <a:pt x="746" y="103"/>
                </a:cubicBezTo>
                <a:cubicBezTo>
                  <a:pt x="844" y="66"/>
                  <a:pt x="943" y="54"/>
                  <a:pt x="1039" y="37"/>
                </a:cubicBezTo>
                <a:cubicBezTo>
                  <a:pt x="1135" y="20"/>
                  <a:pt x="1263" y="8"/>
                  <a:pt x="1322" y="0"/>
                </a:cubicBezTo>
              </a:path>
            </a:pathLst>
          </a:custGeom>
          <a:noFill/>
          <a:ln w="12700" cap="flat" cmpd="sng">
            <a:solidFill>
              <a:schemeClr val="bg2"/>
            </a:solidFill>
            <a:prstDash val="lgDash"/>
            <a:round/>
            <a:headEnd type="none" w="med" len="med"/>
            <a:tailEnd type="non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73" name="Freeform 37">
            <a:extLst>
              <a:ext uri="{FF2B5EF4-FFF2-40B4-BE49-F238E27FC236}">
                <a16:creationId xmlns:a16="http://schemas.microsoft.com/office/drawing/2014/main" id="{49B6F7F1-96FB-0E44-B8C7-31BF356041F2}"/>
              </a:ext>
            </a:extLst>
          </p:cNvPr>
          <p:cNvSpPr>
            <a:spLocks/>
          </p:cNvSpPr>
          <p:nvPr/>
        </p:nvSpPr>
        <p:spPr bwMode="auto">
          <a:xfrm>
            <a:off x="5467350" y="2376488"/>
            <a:ext cx="1804988" cy="1042987"/>
          </a:xfrm>
          <a:custGeom>
            <a:avLst/>
            <a:gdLst/>
            <a:ahLst/>
            <a:cxnLst>
              <a:cxn ang="0">
                <a:pos x="0" y="657"/>
              </a:cxn>
              <a:cxn ang="0">
                <a:pos x="84" y="507"/>
              </a:cxn>
              <a:cxn ang="0">
                <a:pos x="241" y="325"/>
              </a:cxn>
              <a:cxn ang="0">
                <a:pos x="359" y="213"/>
              </a:cxn>
              <a:cxn ang="0">
                <a:pos x="515" y="130"/>
              </a:cxn>
              <a:cxn ang="0">
                <a:pos x="817" y="21"/>
              </a:cxn>
              <a:cxn ang="0">
                <a:pos x="1137" y="2"/>
              </a:cxn>
            </a:cxnLst>
            <a:rect l="0" t="0" r="r" b="b"/>
            <a:pathLst>
              <a:path w="1137" h="657">
                <a:moveTo>
                  <a:pt x="0" y="657"/>
                </a:moveTo>
                <a:cubicBezTo>
                  <a:pt x="14" y="631"/>
                  <a:pt x="44" y="562"/>
                  <a:pt x="84" y="507"/>
                </a:cubicBezTo>
                <a:cubicBezTo>
                  <a:pt x="124" y="452"/>
                  <a:pt x="195" y="374"/>
                  <a:pt x="241" y="325"/>
                </a:cubicBezTo>
                <a:cubicBezTo>
                  <a:pt x="287" y="276"/>
                  <a:pt x="313" y="245"/>
                  <a:pt x="359" y="213"/>
                </a:cubicBezTo>
                <a:cubicBezTo>
                  <a:pt x="405" y="181"/>
                  <a:pt x="439" y="162"/>
                  <a:pt x="515" y="130"/>
                </a:cubicBezTo>
                <a:cubicBezTo>
                  <a:pt x="591" y="98"/>
                  <a:pt x="713" y="42"/>
                  <a:pt x="817" y="21"/>
                </a:cubicBezTo>
                <a:cubicBezTo>
                  <a:pt x="921" y="0"/>
                  <a:pt x="1070" y="6"/>
                  <a:pt x="1137" y="2"/>
                </a:cubicBezTo>
              </a:path>
            </a:pathLst>
          </a:custGeom>
          <a:noFill/>
          <a:ln w="12700" cap="flat" cmpd="sng">
            <a:solidFill>
              <a:schemeClr val="bg2"/>
            </a:solidFill>
            <a:prstDash val="lgDash"/>
            <a:round/>
            <a:headEnd type="none" w="med" len="med"/>
            <a:tailEnd type="none" w="med" len="med"/>
          </a:ln>
          <a:effectLst/>
        </p:spPr>
        <p:txBody>
          <a:bodyPr/>
          <a:lstStyle/>
          <a:p>
            <a:pPr algn="ctr" defTabSz="914400" eaLnBrk="0" hangingPunct="0">
              <a:defRPr/>
            </a:pPr>
            <a:endParaRPr lang="en-US" sz="2400">
              <a:solidFill>
                <a:srgbClr val="FFFFFF"/>
              </a:solidFill>
              <a:latin typeface="Times New Roman" pitchFamily="18" charset="0"/>
              <a:ea typeface="+mn-ea"/>
            </a:endParaRPr>
          </a:p>
        </p:txBody>
      </p:sp>
      <p:sp>
        <p:nvSpPr>
          <p:cNvPr id="577574" name="Text Box 38">
            <a:extLst>
              <a:ext uri="{FF2B5EF4-FFF2-40B4-BE49-F238E27FC236}">
                <a16:creationId xmlns:a16="http://schemas.microsoft.com/office/drawing/2014/main" id="{9AE10E73-FF90-7441-9F27-7D034C3076A9}"/>
              </a:ext>
            </a:extLst>
          </p:cNvPr>
          <p:cNvSpPr txBox="1">
            <a:spLocks noChangeArrowheads="1"/>
          </p:cNvSpPr>
          <p:nvPr/>
        </p:nvSpPr>
        <p:spPr bwMode="auto">
          <a:xfrm>
            <a:off x="1066800" y="3733800"/>
            <a:ext cx="2286000" cy="396875"/>
          </a:xfrm>
          <a:prstGeom prst="rect">
            <a:avLst/>
          </a:prstGeom>
          <a:noFill/>
          <a:ln w="12700">
            <a:noFill/>
            <a:miter lim="800000"/>
            <a:headEnd/>
            <a:tailEnd/>
          </a:ln>
          <a:effectLst/>
        </p:spPr>
        <p:txBody>
          <a:bodyPr>
            <a:spAutoFit/>
          </a:bodyPr>
          <a:lstStyle/>
          <a:p>
            <a:pPr algn="ctr" defTabSz="914400" eaLnBrk="0" hangingPunct="0">
              <a:spcBef>
                <a:spcPct val="50000"/>
              </a:spcBef>
              <a:defRPr/>
            </a:pPr>
            <a:r>
              <a:rPr lang="en-US" sz="2000">
                <a:solidFill>
                  <a:srgbClr val="000000"/>
                </a:solidFill>
                <a:latin typeface="Times New Roman" pitchFamily="18" charset="0"/>
                <a:ea typeface="+mn-ea"/>
              </a:rPr>
              <a:t>Initial time</a:t>
            </a:r>
          </a:p>
        </p:txBody>
      </p:sp>
      <p:sp>
        <p:nvSpPr>
          <p:cNvPr id="577575" name="Text Box 39">
            <a:extLst>
              <a:ext uri="{FF2B5EF4-FFF2-40B4-BE49-F238E27FC236}">
                <a16:creationId xmlns:a16="http://schemas.microsoft.com/office/drawing/2014/main" id="{4D3EC7DA-B65B-494A-B51B-0C768166590D}"/>
              </a:ext>
            </a:extLst>
          </p:cNvPr>
          <p:cNvSpPr txBox="1">
            <a:spLocks noChangeArrowheads="1"/>
          </p:cNvSpPr>
          <p:nvPr/>
        </p:nvSpPr>
        <p:spPr bwMode="auto">
          <a:xfrm>
            <a:off x="5105400" y="3733800"/>
            <a:ext cx="2286000" cy="396875"/>
          </a:xfrm>
          <a:prstGeom prst="rect">
            <a:avLst/>
          </a:prstGeom>
          <a:noFill/>
          <a:ln w="12700">
            <a:noFill/>
            <a:miter lim="800000"/>
            <a:headEnd/>
            <a:tailEnd/>
          </a:ln>
          <a:effectLst/>
        </p:spPr>
        <p:txBody>
          <a:bodyPr>
            <a:spAutoFit/>
          </a:bodyPr>
          <a:lstStyle/>
          <a:p>
            <a:pPr algn="ctr" defTabSz="914400" eaLnBrk="0" hangingPunct="0">
              <a:spcBef>
                <a:spcPct val="50000"/>
              </a:spcBef>
              <a:defRPr/>
            </a:pPr>
            <a:r>
              <a:rPr lang="en-US" sz="2000">
                <a:solidFill>
                  <a:srgbClr val="000000"/>
                </a:solidFill>
                <a:latin typeface="Times New Roman" pitchFamily="18" charset="0"/>
                <a:ea typeface="+mn-ea"/>
              </a:rPr>
              <a:t>Later</a:t>
            </a:r>
          </a:p>
        </p:txBody>
      </p:sp>
      <p:sp>
        <p:nvSpPr>
          <p:cNvPr id="106536" name="Rectangle 40">
            <a:extLst>
              <a:ext uri="{FF2B5EF4-FFF2-40B4-BE49-F238E27FC236}">
                <a16:creationId xmlns:a16="http://schemas.microsoft.com/office/drawing/2014/main" id="{D99C4D53-42B9-6B4A-A049-6E02CEB8EC98}"/>
              </a:ext>
            </a:extLst>
          </p:cNvPr>
          <p:cNvSpPr>
            <a:spLocks noGrp="1" noChangeArrowheads="1"/>
          </p:cNvSpPr>
          <p:nvPr>
            <p:ph type="title"/>
          </p:nvPr>
        </p:nvSpPr>
        <p:spPr>
          <a:xfrm>
            <a:off x="0" y="152400"/>
            <a:ext cx="9144000" cy="685800"/>
          </a:xfrm>
          <a:solidFill>
            <a:schemeClr val="tx1"/>
          </a:solidFill>
        </p:spPr>
        <p:txBody>
          <a:bodyPr/>
          <a:lstStyle/>
          <a:p>
            <a:r>
              <a:rPr lang="en-US" altLang="en-US" sz="3200" b="1">
                <a:solidFill>
                  <a:schemeClr val="bg2"/>
                </a:solidFill>
                <a:ea typeface="ＭＳ Ｐゴシック" panose="020B0600070205080204" pitchFamily="34" charset="-128"/>
              </a:rPr>
              <a:t>Non-QG fronts (Semi-Geostrophic theory)</a:t>
            </a:r>
          </a:p>
        </p:txBody>
      </p:sp>
      <p:sp>
        <p:nvSpPr>
          <p:cNvPr id="577577" name="Text Box 41">
            <a:extLst>
              <a:ext uri="{FF2B5EF4-FFF2-40B4-BE49-F238E27FC236}">
                <a16:creationId xmlns:a16="http://schemas.microsoft.com/office/drawing/2014/main" id="{06BCF3F3-ACE0-8D42-81DB-2E7240545037}"/>
              </a:ext>
            </a:extLst>
          </p:cNvPr>
          <p:cNvSpPr txBox="1">
            <a:spLocks noChangeArrowheads="1"/>
          </p:cNvSpPr>
          <p:nvPr/>
        </p:nvSpPr>
        <p:spPr bwMode="auto">
          <a:xfrm>
            <a:off x="228600" y="4343400"/>
            <a:ext cx="81534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914400">
              <a:spcBef>
                <a:spcPct val="50000"/>
              </a:spcBef>
            </a:pPr>
            <a:r>
              <a:rPr lang="en-US" altLang="en-US" sz="2400" b="1">
                <a:solidFill>
                  <a:srgbClr val="000000"/>
                </a:solidFill>
              </a:rPr>
              <a:t>Ageostrophic advection:  </a:t>
            </a:r>
          </a:p>
          <a:p>
            <a:pPr lvl="1" defTabSz="914400">
              <a:spcBef>
                <a:spcPct val="50000"/>
              </a:spcBef>
            </a:pPr>
            <a:r>
              <a:rPr lang="en-US" altLang="en-US" sz="2400" b="1">
                <a:solidFill>
                  <a:srgbClr val="0066CC"/>
                </a:solidFill>
              </a:rPr>
              <a:t>- Helps concentrate surface front</a:t>
            </a:r>
          </a:p>
          <a:p>
            <a:pPr lvl="1" defTabSz="914400">
              <a:spcBef>
                <a:spcPct val="50000"/>
              </a:spcBef>
            </a:pPr>
            <a:r>
              <a:rPr lang="en-US" altLang="en-US" sz="2400" b="1">
                <a:solidFill>
                  <a:srgbClr val="0066CC"/>
                </a:solidFill>
              </a:rPr>
              <a:t>- Speeds frontal development</a:t>
            </a:r>
          </a:p>
          <a:p>
            <a:pPr lvl="1" defTabSz="914400">
              <a:spcBef>
                <a:spcPct val="50000"/>
              </a:spcBef>
            </a:pPr>
            <a:r>
              <a:rPr lang="en-US" altLang="en-US" sz="2400" b="1">
                <a:solidFill>
                  <a:srgbClr val="0066CC"/>
                </a:solidFill>
              </a:rPr>
              <a:t>- Tilts front towards cold air</a:t>
            </a:r>
            <a:endParaRPr lang="en-US" altLang="en-US" sz="2400">
              <a:solidFill>
                <a:srgbClr val="0066CC"/>
              </a:solidFill>
            </a:endParaRPr>
          </a:p>
        </p:txBody>
      </p:sp>
      <p:sp>
        <p:nvSpPr>
          <p:cNvPr id="106538" name="Text Box 21">
            <a:extLst>
              <a:ext uri="{FF2B5EF4-FFF2-40B4-BE49-F238E27FC236}">
                <a16:creationId xmlns:a16="http://schemas.microsoft.com/office/drawing/2014/main" id="{F90432AC-F28C-B64E-8C7C-03AEFA26F16A}"/>
              </a:ext>
            </a:extLst>
          </p:cNvPr>
          <p:cNvSpPr txBox="1">
            <a:spLocks noChangeArrowheads="1"/>
          </p:cNvSpPr>
          <p:nvPr/>
        </p:nvSpPr>
        <p:spPr bwMode="auto">
          <a:xfrm>
            <a:off x="7239000" y="2362200"/>
            <a:ext cx="190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defTabSz="914400">
              <a:spcBef>
                <a:spcPct val="50000"/>
              </a:spcBef>
            </a:pPr>
            <a:r>
              <a:rPr lang="en-US" altLang="en-US" sz="1600">
                <a:solidFill>
                  <a:srgbClr val="FF0000"/>
                </a:solidFill>
                <a:latin typeface="Times New Roman" panose="02020603050405020304" pitchFamily="18" charset="0"/>
              </a:rPr>
              <a:t>Ageostrophic </a:t>
            </a:r>
            <a:r>
              <a:rPr lang="en-US" altLang="en-US" sz="1600" b="1">
                <a:solidFill>
                  <a:srgbClr val="FF0000"/>
                </a:solidFill>
                <a:latin typeface="Times New Roman" panose="02020603050405020304" pitchFamily="18" charset="0"/>
              </a:rPr>
              <a:t>secondary</a:t>
            </a:r>
            <a:r>
              <a:rPr lang="en-US" altLang="en-US" sz="1600">
                <a:solidFill>
                  <a:srgbClr val="FF0000"/>
                </a:solidFill>
                <a:latin typeface="Times New Roman" panose="02020603050405020304" pitchFamily="18" charset="0"/>
              </a:rPr>
              <a:t> circulation </a:t>
            </a:r>
            <a:r>
              <a:rPr lang="en-US" altLang="en-US" sz="1600" b="1">
                <a:solidFill>
                  <a:srgbClr val="FF0000"/>
                </a:solidFill>
                <a:latin typeface="Times New Roman" panose="02020603050405020304" pitchFamily="18" charset="0"/>
              </a:rPr>
              <a:t>– does </a:t>
            </a:r>
            <a:r>
              <a:rPr lang="en-US" altLang="en-US" sz="1600">
                <a:solidFill>
                  <a:srgbClr val="FF0000"/>
                </a:solidFill>
                <a:latin typeface="Times New Roman" panose="02020603050405020304" pitchFamily="18" charset="0"/>
              </a:rPr>
              <a:t>advect isentropes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7577"/>
                                        </p:tgtEl>
                                        <p:attrNameLst>
                                          <p:attrName>style.visibility</p:attrName>
                                        </p:attrNameLst>
                                      </p:cBhvr>
                                      <p:to>
                                        <p:strVal val="visible"/>
                                      </p:to>
                                    </p:set>
                                    <p:animEffect transition="in" filter="dissolve">
                                      <p:cBhvr>
                                        <p:cTn id="7" dur="500"/>
                                        <p:tgtEl>
                                          <p:spTgt spid="57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ABAA1C8-A92D-E94B-AF00-1F604C875710}"/>
              </a:ext>
            </a:extLst>
          </p:cNvPr>
          <p:cNvSpPr>
            <a:spLocks noGrp="1"/>
          </p:cNvSpPr>
          <p:nvPr>
            <p:ph type="title"/>
          </p:nvPr>
        </p:nvSpPr>
        <p:spPr>
          <a:xfrm>
            <a:off x="457200" y="0"/>
            <a:ext cx="8229600" cy="1143000"/>
          </a:xfrm>
        </p:spPr>
        <p:txBody>
          <a:bodyPr/>
          <a:lstStyle/>
          <a:p>
            <a:r>
              <a:rPr lang="en-US" altLang="en-US">
                <a:ea typeface="ＭＳ Ｐゴシック" panose="020B0600070205080204" pitchFamily="34" charset="-128"/>
              </a:rPr>
              <a:t>Absolute and relative vorticity</a:t>
            </a:r>
          </a:p>
        </p:txBody>
      </p:sp>
      <p:sp>
        <p:nvSpPr>
          <p:cNvPr id="24579" name="Content Placeholder 2">
            <a:extLst>
              <a:ext uri="{FF2B5EF4-FFF2-40B4-BE49-F238E27FC236}">
                <a16:creationId xmlns:a16="http://schemas.microsoft.com/office/drawing/2014/main" id="{4DCF7E94-7B84-8A4D-882D-927B3B908CF9}"/>
              </a:ext>
            </a:extLst>
          </p:cNvPr>
          <p:cNvSpPr>
            <a:spLocks noGrp="1"/>
          </p:cNvSpPr>
          <p:nvPr>
            <p:ph idx="1"/>
          </p:nvPr>
        </p:nvSpPr>
        <p:spPr>
          <a:xfrm>
            <a:off x="457200" y="949325"/>
            <a:ext cx="8229600" cy="5176838"/>
          </a:xfrm>
        </p:spPr>
        <p:txBody>
          <a:bodyPr/>
          <a:lstStyle/>
          <a:p>
            <a:pPr marL="914400" lvl="1" indent="-514350"/>
            <a:r>
              <a:rPr lang="en-US" altLang="en-US" sz="3200">
                <a:ea typeface="ＭＳ Ｐゴシック" panose="020B0600070205080204" pitchFamily="34" charset="-128"/>
              </a:rPr>
              <a:t>absolute = (relative + planetary):  </a:t>
            </a:r>
          </a:p>
          <a:p>
            <a:pPr marL="1771650" lvl="3" indent="-514350"/>
            <a:r>
              <a:rPr lang="en-US" altLang="en-US" sz="2400">
                <a:latin typeface="Symbol" pitchFamily="2" charset="2"/>
                <a:ea typeface="ＭＳ Ｐゴシック" panose="020B0600070205080204" pitchFamily="34" charset="-128"/>
              </a:rPr>
              <a:t>z</a:t>
            </a:r>
            <a:r>
              <a:rPr lang="en-US" altLang="en-US" sz="2400" baseline="-25000">
                <a:solidFill>
                  <a:srgbClr val="FF0000"/>
                </a:solidFill>
                <a:ea typeface="ＭＳ Ｐゴシック" panose="020B0600070205080204" pitchFamily="34" charset="-128"/>
              </a:rPr>
              <a:t>abs</a:t>
            </a:r>
            <a:r>
              <a:rPr lang="en-US" altLang="en-US" sz="2400">
                <a:ea typeface="ＭＳ Ｐゴシック" panose="020B0600070205080204" pitchFamily="34" charset="-128"/>
              </a:rPr>
              <a:t>= </a:t>
            </a:r>
            <a:r>
              <a:rPr lang="en-US" altLang="en-US" sz="2400">
                <a:latin typeface="Symbol" pitchFamily="2" charset="2"/>
                <a:ea typeface="ＭＳ Ｐゴシック" panose="020B0600070205080204" pitchFamily="34" charset="-128"/>
              </a:rPr>
              <a:t>z</a:t>
            </a:r>
            <a:r>
              <a:rPr lang="en-US" altLang="en-US" sz="2400" baseline="-25000">
                <a:solidFill>
                  <a:srgbClr val="FF0000"/>
                </a:solidFill>
                <a:ea typeface="ＭＳ Ｐゴシック" panose="020B0600070205080204" pitchFamily="34" charset="-128"/>
              </a:rPr>
              <a:t>rel</a:t>
            </a:r>
            <a:r>
              <a:rPr lang="en-US" altLang="en-US" sz="2400">
                <a:solidFill>
                  <a:srgbClr val="FF0000"/>
                </a:solidFill>
                <a:ea typeface="ＭＳ Ｐゴシック" panose="020B0600070205080204" pitchFamily="34" charset="-128"/>
              </a:rPr>
              <a:t> </a:t>
            </a:r>
            <a:r>
              <a:rPr lang="en-US" altLang="en-US" sz="2400">
                <a:ea typeface="ＭＳ Ｐゴシック" panose="020B0600070205080204" pitchFamily="34" charset="-128"/>
              </a:rPr>
              <a:t>+  </a:t>
            </a:r>
            <a:r>
              <a:rPr lang="en-US" altLang="en-US" sz="2400">
                <a:latin typeface="Symbol" pitchFamily="2" charset="2"/>
                <a:ea typeface="ＭＳ Ｐゴシック" panose="020B0600070205080204" pitchFamily="34" charset="-128"/>
              </a:rPr>
              <a:t>z</a:t>
            </a:r>
            <a:r>
              <a:rPr lang="en-US" altLang="en-US" sz="2400" baseline="-25000">
                <a:solidFill>
                  <a:srgbClr val="FF0000"/>
                </a:solidFill>
                <a:ea typeface="ＭＳ Ｐゴシック" panose="020B0600070205080204" pitchFamily="34" charset="-128"/>
              </a:rPr>
              <a:t>plan</a:t>
            </a:r>
            <a:endParaRPr lang="en-US" altLang="en-US" sz="2400">
              <a:ea typeface="ＭＳ Ｐゴシック" panose="020B0600070205080204" pitchFamily="34" charset="-128"/>
            </a:endParaRPr>
          </a:p>
          <a:p>
            <a:pPr marL="914400" lvl="1" indent="-514350"/>
            <a:r>
              <a:rPr lang="en-US" altLang="en-US" sz="3200">
                <a:ea typeface="ＭＳ Ｐゴシック" panose="020B0600070205080204" pitchFamily="34" charset="-128"/>
              </a:rPr>
              <a:t>planetary vorticity </a:t>
            </a:r>
            <a:r>
              <a:rPr lang="en-US" altLang="en-US" sz="3200">
                <a:latin typeface="Symbol" pitchFamily="2" charset="2"/>
                <a:ea typeface="ＭＳ Ｐゴシック" panose="020B0600070205080204" pitchFamily="34" charset="-128"/>
              </a:rPr>
              <a:t>z</a:t>
            </a:r>
            <a:r>
              <a:rPr lang="en-US" altLang="en-US" sz="3200" baseline="-25000">
                <a:solidFill>
                  <a:srgbClr val="FF0000"/>
                </a:solidFill>
                <a:ea typeface="ＭＳ Ｐゴシック" panose="020B0600070205080204" pitchFamily="34" charset="-128"/>
              </a:rPr>
              <a:t>plan</a:t>
            </a:r>
            <a:r>
              <a:rPr lang="en-US" altLang="en-US" sz="3200">
                <a:ea typeface="ＭＳ Ｐゴシック" panose="020B0600070205080204" pitchFamily="34" charset="-128"/>
              </a:rPr>
              <a:t> = f </a:t>
            </a:r>
          </a:p>
          <a:p>
            <a:pPr marL="1771650" lvl="3" indent="-514350"/>
            <a:r>
              <a:rPr lang="en-US" altLang="en-US" sz="2400">
                <a:ea typeface="ＭＳ Ｐゴシック" panose="020B0600070205080204" pitchFamily="34" charset="-128"/>
              </a:rPr>
              <a:t>(aka the “Coriolis parameter”) </a:t>
            </a:r>
          </a:p>
          <a:p>
            <a:pPr marL="914400" lvl="1" indent="-514350"/>
            <a:r>
              <a:rPr lang="en-US" altLang="en-US" sz="3200">
                <a:ea typeface="ＭＳ Ｐゴシック" panose="020B0600070205080204" pitchFamily="34" charset="-128"/>
              </a:rPr>
              <a:t>f = 2</a:t>
            </a:r>
            <a:r>
              <a:rPr lang="en-US" altLang="en-US" sz="3200">
                <a:latin typeface="Symbol" pitchFamily="2" charset="2"/>
                <a:ea typeface="ＭＳ Ｐゴシック" panose="020B0600070205080204" pitchFamily="34" charset="-128"/>
              </a:rPr>
              <a:t>W</a:t>
            </a:r>
            <a:r>
              <a:rPr lang="en-US" altLang="en-US" sz="3200">
                <a:ea typeface="ＭＳ Ｐゴシック" panose="020B0600070205080204" pitchFamily="34" charset="-128"/>
              </a:rPr>
              <a:t> cos(</a:t>
            </a:r>
            <a:r>
              <a:rPr lang="en-US" altLang="en-US" sz="3200">
                <a:latin typeface="Symbol" pitchFamily="2" charset="2"/>
                <a:ea typeface="ＭＳ Ｐゴシック" panose="020B0600070205080204" pitchFamily="34" charset="-128"/>
              </a:rPr>
              <a:t>f</a:t>
            </a:r>
            <a:r>
              <a:rPr lang="en-US" altLang="en-US" sz="3200">
                <a:ea typeface="ＭＳ Ｐゴシック" panose="020B0600070205080204" pitchFamily="34" charset="-128"/>
              </a:rPr>
              <a:t>) </a:t>
            </a:r>
          </a:p>
          <a:p>
            <a:pPr marL="1771650" lvl="3" indent="-514350"/>
            <a:r>
              <a:rPr lang="en-US" altLang="en-US" sz="2400">
                <a:latin typeface="Symbol" pitchFamily="2" charset="2"/>
                <a:ea typeface="ＭＳ Ｐゴシック" panose="020B0600070205080204" pitchFamily="34" charset="-128"/>
              </a:rPr>
              <a:t>W</a:t>
            </a:r>
            <a:r>
              <a:rPr lang="en-US" altLang="en-US" sz="2400">
                <a:ea typeface="ＭＳ Ｐゴシック" panose="020B0600070205080204" pitchFamily="34" charset="-128"/>
              </a:rPr>
              <a:t> = (2</a:t>
            </a:r>
            <a:r>
              <a:rPr lang="en-US" altLang="en-US" sz="2400">
                <a:latin typeface="Symbol" pitchFamily="2" charset="2"/>
                <a:ea typeface="ＭＳ Ｐゴシック" panose="020B0600070205080204" pitchFamily="34" charset="-128"/>
              </a:rPr>
              <a:t>p</a:t>
            </a:r>
            <a:r>
              <a:rPr lang="en-US" altLang="en-US" sz="2400">
                <a:ea typeface="ＭＳ Ｐゴシック" panose="020B0600070205080204" pitchFamily="34" charset="-128"/>
              </a:rPr>
              <a:t> radians)/(1 day)</a:t>
            </a:r>
          </a:p>
          <a:p>
            <a:pPr marL="914400" lvl="1" indent="-514350"/>
            <a:r>
              <a:rPr lang="en-US" altLang="en-US" sz="3200">
                <a:ea typeface="ＭＳ Ｐゴシック" panose="020B0600070205080204" pitchFamily="34" charset="-128"/>
              </a:rPr>
              <a:t>At 40N, f = 10</a:t>
            </a:r>
            <a:r>
              <a:rPr lang="en-US" altLang="en-US" sz="3200" baseline="30000">
                <a:ea typeface="ＭＳ Ｐゴシック" panose="020B0600070205080204" pitchFamily="34" charset="-128"/>
              </a:rPr>
              <a:t>-4</a:t>
            </a:r>
            <a:r>
              <a:rPr lang="en-US" altLang="en-US" sz="3200">
                <a:ea typeface="ＭＳ Ｐゴシック" panose="020B0600070205080204" pitchFamily="34" charset="-128"/>
              </a:rPr>
              <a:t> s</a:t>
            </a:r>
            <a:r>
              <a:rPr lang="en-US" altLang="en-US" sz="3200" baseline="30000">
                <a:ea typeface="ＭＳ Ｐゴシック" panose="020B0600070205080204" pitchFamily="34" charset="-128"/>
              </a:rPr>
              <a:t>-1</a:t>
            </a:r>
            <a:endParaRPr lang="en-US" altLang="en-US" sz="3200">
              <a:ea typeface="ＭＳ Ｐゴシック" panose="020B0600070205080204" pitchFamily="34" charset="-128"/>
            </a:endParaRPr>
          </a:p>
          <a:p>
            <a:pPr marL="514350" indent="-514350">
              <a:buFont typeface="Arial" panose="020B0604020202020204" pitchFamily="34" charset="0"/>
              <a:buChar char="–"/>
            </a:pPr>
            <a:r>
              <a:rPr lang="en-US" altLang="en-US" sz="3600">
                <a:ea typeface="ＭＳ Ｐゴシック" panose="020B0600070205080204" pitchFamily="34" charset="-128"/>
              </a:rPr>
              <a:t>A more complete vorticity equation: </a:t>
            </a:r>
          </a:p>
          <a:p>
            <a:pPr marL="914400" lvl="1" indent="-514350"/>
            <a:endParaRPr lang="en-US" altLang="en-US" sz="3200">
              <a:ea typeface="ＭＳ Ｐゴシック" panose="020B0600070205080204" pitchFamily="34" charset="-128"/>
            </a:endParaRPr>
          </a:p>
        </p:txBody>
      </p:sp>
      <p:pic>
        <p:nvPicPr>
          <p:cNvPr id="24580" name="Picture 3" descr="latex-image-1.pdf">
            <a:extLst>
              <a:ext uri="{FF2B5EF4-FFF2-40B4-BE49-F238E27FC236}">
                <a16:creationId xmlns:a16="http://schemas.microsoft.com/office/drawing/2014/main" id="{14E34466-B2C8-DD4A-A35D-93A9DC47EC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8213" y="5449888"/>
            <a:ext cx="71501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4">
            <a:extLst>
              <a:ext uri="{FF2B5EF4-FFF2-40B4-BE49-F238E27FC236}">
                <a16:creationId xmlns:a16="http://schemas.microsoft.com/office/drawing/2014/main" id="{36BB29BD-B2FA-7244-9F51-86FB37101E76}"/>
              </a:ext>
            </a:extLst>
          </p:cNvPr>
          <p:cNvSpPr txBox="1">
            <a:spLocks noChangeArrowheads="1"/>
          </p:cNvSpPr>
          <p:nvPr/>
        </p:nvSpPr>
        <p:spPr bwMode="auto">
          <a:xfrm>
            <a:off x="5319713" y="6421438"/>
            <a:ext cx="2170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Divergence </a:t>
            </a:r>
          </a:p>
        </p:txBody>
      </p:sp>
      <p:sp>
        <p:nvSpPr>
          <p:cNvPr id="24582" name="TextBox 5">
            <a:extLst>
              <a:ext uri="{FF2B5EF4-FFF2-40B4-BE49-F238E27FC236}">
                <a16:creationId xmlns:a16="http://schemas.microsoft.com/office/drawing/2014/main" id="{2A9B550A-1107-8249-9368-4ECDBE4CD778}"/>
              </a:ext>
            </a:extLst>
          </p:cNvPr>
          <p:cNvSpPr txBox="1">
            <a:spLocks noChangeArrowheads="1"/>
          </p:cNvSpPr>
          <p:nvPr/>
        </p:nvSpPr>
        <p:spPr bwMode="auto">
          <a:xfrm>
            <a:off x="2708275" y="5330825"/>
            <a:ext cx="5221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3366FF"/>
                </a:solidFill>
              </a:rPr>
              <a:t>This term is called "vortex tube stretching"</a:t>
            </a:r>
          </a:p>
        </p:txBody>
      </p:sp>
      <p:sp>
        <p:nvSpPr>
          <p:cNvPr id="24583" name="TextBox 6">
            <a:extLst>
              <a:ext uri="{FF2B5EF4-FFF2-40B4-BE49-F238E27FC236}">
                <a16:creationId xmlns:a16="http://schemas.microsoft.com/office/drawing/2014/main" id="{A1A003E9-0EC7-6C4F-878F-6FF2B9409DCA}"/>
              </a:ext>
            </a:extLst>
          </p:cNvPr>
          <p:cNvSpPr txBox="1">
            <a:spLocks noChangeArrowheads="1"/>
          </p:cNvSpPr>
          <p:nvPr/>
        </p:nvSpPr>
        <p:spPr bwMode="auto">
          <a:xfrm>
            <a:off x="8088313" y="4249738"/>
            <a:ext cx="12144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3366FF"/>
                </a:solidFill>
              </a:rPr>
              <a:t>The Beta Effect (Rossby waves)</a:t>
            </a:r>
          </a:p>
        </p:txBody>
      </p:sp>
      <p:cxnSp>
        <p:nvCxnSpPr>
          <p:cNvPr id="9" name="Straight Arrow Connector 8">
            <a:extLst>
              <a:ext uri="{FF2B5EF4-FFF2-40B4-BE49-F238E27FC236}">
                <a16:creationId xmlns:a16="http://schemas.microsoft.com/office/drawing/2014/main" id="{0D7A9F38-FBAB-EB43-AECC-0B8B2D9401C8}"/>
              </a:ext>
            </a:extLst>
          </p:cNvPr>
          <p:cNvCxnSpPr>
            <a:cxnSpLocks noChangeShapeType="1"/>
          </p:cNvCxnSpPr>
          <p:nvPr/>
        </p:nvCxnSpPr>
        <p:spPr bwMode="auto">
          <a:xfrm rot="10800000" flipV="1">
            <a:off x="8304213" y="5449888"/>
            <a:ext cx="382587" cy="2492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fronts_11">
            <a:extLst>
              <a:ext uri="{FF2B5EF4-FFF2-40B4-BE49-F238E27FC236}">
                <a16:creationId xmlns:a16="http://schemas.microsoft.com/office/drawing/2014/main" id="{77AF625C-5C37-3449-8FAF-9D229DDB1F57}"/>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l="7578" t="6502" r="12993" b="18474"/>
          <a:stretch>
            <a:fillRect/>
          </a:stretch>
        </p:blipFill>
        <p:spPr bwMode="auto">
          <a:xfrm>
            <a:off x="1676400" y="381000"/>
            <a:ext cx="59674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44">
            <a:extLst>
              <a:ext uri="{FF2B5EF4-FFF2-40B4-BE49-F238E27FC236}">
                <a16:creationId xmlns:a16="http://schemas.microsoft.com/office/drawing/2014/main" id="{2E9FD483-72EF-2A49-ABF2-A429EB0A133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0000"/>
          <a:stretch>
            <a:fillRect/>
          </a:stretch>
        </p:blipFill>
        <p:spPr bwMode="auto">
          <a:xfrm>
            <a:off x="3505200" y="762000"/>
            <a:ext cx="403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6" name="Rectangle 40">
            <a:extLst>
              <a:ext uri="{FF2B5EF4-FFF2-40B4-BE49-F238E27FC236}">
                <a16:creationId xmlns:a16="http://schemas.microsoft.com/office/drawing/2014/main" id="{81609A3C-4B62-D049-B5A6-B9D54EF93151}"/>
              </a:ext>
            </a:extLst>
          </p:cNvPr>
          <p:cNvSpPr>
            <a:spLocks noGrp="1" noChangeArrowheads="1"/>
          </p:cNvSpPr>
          <p:nvPr>
            <p:ph type="title"/>
          </p:nvPr>
        </p:nvSpPr>
        <p:spPr>
          <a:xfrm>
            <a:off x="685800" y="0"/>
            <a:ext cx="7772400" cy="685800"/>
          </a:xfrm>
          <a:solidFill>
            <a:schemeClr val="tx1"/>
          </a:solidFill>
          <a:ln w="12700">
            <a:miter lim="800000"/>
            <a:headEnd/>
            <a:tailEnd/>
          </a:ln>
        </p:spPr>
        <p:txBody>
          <a:bodyPr/>
          <a:lstStyle/>
          <a:p>
            <a:pPr>
              <a:defRPr/>
            </a:pPr>
            <a:r>
              <a:rPr lang="en-US" sz="3200" b="1" dirty="0">
                <a:solidFill>
                  <a:schemeClr val="bg2"/>
                </a:solidFill>
                <a:ea typeface="+mj-ea"/>
                <a:cs typeface="+mj-cs"/>
              </a:rPr>
              <a:t>Non-</a:t>
            </a:r>
            <a:r>
              <a:rPr lang="en-US" sz="3200" b="1" dirty="0">
                <a:ln>
                  <a:solidFill>
                    <a:srgbClr val="FF0000"/>
                  </a:solidFill>
                </a:ln>
                <a:solidFill>
                  <a:schemeClr val="bg2"/>
                </a:solidFill>
                <a:ea typeface="+mj-ea"/>
                <a:cs typeface="+mj-cs"/>
              </a:rPr>
              <a:t>Dry </a:t>
            </a:r>
            <a:r>
              <a:rPr lang="en-US" sz="3200" b="1" dirty="0">
                <a:solidFill>
                  <a:schemeClr val="bg2"/>
                </a:solidFill>
                <a:ea typeface="+mj-ea"/>
                <a:cs typeface="+mj-cs"/>
              </a:rPr>
              <a:t>fronts (diabatic effects)</a:t>
            </a:r>
          </a:p>
        </p:txBody>
      </p:sp>
      <p:sp>
        <p:nvSpPr>
          <p:cNvPr id="577577" name="Text Box 41">
            <a:extLst>
              <a:ext uri="{FF2B5EF4-FFF2-40B4-BE49-F238E27FC236}">
                <a16:creationId xmlns:a16="http://schemas.microsoft.com/office/drawing/2014/main" id="{8F08F1EE-8F4D-8E40-B496-8CC018D3F510}"/>
              </a:ext>
            </a:extLst>
          </p:cNvPr>
          <p:cNvSpPr txBox="1">
            <a:spLocks noChangeArrowheads="1"/>
          </p:cNvSpPr>
          <p:nvPr/>
        </p:nvSpPr>
        <p:spPr bwMode="auto">
          <a:xfrm>
            <a:off x="0" y="3429000"/>
            <a:ext cx="5181600" cy="3276600"/>
          </a:xfrm>
          <a:prstGeom prst="rect">
            <a:avLst/>
          </a:prstGeom>
          <a:noFill/>
          <a:ln w="12700">
            <a:noFill/>
            <a:miter lim="800000"/>
            <a:headEnd/>
            <a:tailEnd/>
          </a:ln>
          <a:effectLst/>
        </p:spPr>
        <p:txBody>
          <a:bodyPr>
            <a:spAutoFit/>
          </a:bodyPr>
          <a:lstStyle/>
          <a:p>
            <a:pPr defTabSz="914400" eaLnBrk="0" hangingPunct="0">
              <a:spcBef>
                <a:spcPct val="50000"/>
              </a:spcBef>
              <a:defRPr/>
            </a:pPr>
            <a:r>
              <a:rPr lang="en-US" sz="2400" b="1" dirty="0" err="1">
                <a:solidFill>
                  <a:srgbClr val="000000"/>
                </a:solidFill>
                <a:ea typeface="+mn-ea"/>
              </a:rPr>
              <a:t>Diabatic contribu</a:t>
            </a:r>
            <a:r>
              <a:rPr lang="en-US" sz="2400" b="1" dirty="0">
                <a:solidFill>
                  <a:srgbClr val="000000"/>
                </a:solidFill>
                <a:ea typeface="+mn-ea"/>
              </a:rPr>
              <a:t>tion:  </a:t>
            </a:r>
          </a:p>
          <a:p>
            <a:pPr lvl="1" defTabSz="914400" eaLnBrk="0" hangingPunct="0">
              <a:spcBef>
                <a:spcPct val="50000"/>
              </a:spcBef>
              <a:defRPr/>
            </a:pPr>
            <a:r>
              <a:rPr lang="en-US" sz="2400" b="1" dirty="0">
                <a:solidFill>
                  <a:srgbClr val="0066CC"/>
                </a:solidFill>
                <a:ea typeface="+mn-ea"/>
              </a:rPr>
              <a:t>- Concentrates surface front</a:t>
            </a:r>
          </a:p>
          <a:p>
            <a:pPr lvl="1" defTabSz="914400" eaLnBrk="0" hangingPunct="0">
              <a:spcBef>
                <a:spcPct val="50000"/>
              </a:spcBef>
              <a:buFontTx/>
              <a:buChar char="-"/>
              <a:defRPr/>
            </a:pPr>
            <a:r>
              <a:rPr lang="en-US" sz="2400" b="1" dirty="0">
                <a:solidFill>
                  <a:srgbClr val="0066CC"/>
                </a:solidFill>
                <a:ea typeface="+mn-ea"/>
              </a:rPr>
              <a:t>Speeds frontal development</a:t>
            </a:r>
          </a:p>
          <a:p>
            <a:pPr lvl="1" defTabSz="914400" eaLnBrk="0" hangingPunct="0">
              <a:spcBef>
                <a:spcPct val="50000"/>
              </a:spcBef>
              <a:buFontTx/>
              <a:buChar char="-"/>
              <a:defRPr/>
            </a:pPr>
            <a:r>
              <a:rPr lang="en-US" sz="2400" b="1" dirty="0">
                <a:solidFill>
                  <a:srgbClr val="0066CC"/>
                </a:solidFill>
                <a:ea typeface="+mn-ea"/>
              </a:rPr>
              <a:t>Further disrupts thermal wind balance, driving even more ageostrophic advection in F (convergence)</a:t>
            </a:r>
          </a:p>
        </p:txBody>
      </p:sp>
      <p:pic>
        <p:nvPicPr>
          <p:cNvPr id="107526" name="Picture 45">
            <a:extLst>
              <a:ext uri="{FF2B5EF4-FFF2-40B4-BE49-F238E27FC236}">
                <a16:creationId xmlns:a16="http://schemas.microsoft.com/office/drawing/2014/main" id="{606DC0B3-B3A1-4D4B-B96A-1ABCDA332B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4300" y="4152900"/>
            <a:ext cx="39497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A7A8FE7D-05B4-924A-8F72-3DC5CB792876}"/>
              </a:ext>
            </a:extLst>
          </p:cNvPr>
          <p:cNvSpPr txBox="1"/>
          <p:nvPr/>
        </p:nvSpPr>
        <p:spPr>
          <a:xfrm>
            <a:off x="5181600" y="5029200"/>
            <a:ext cx="3962400" cy="830263"/>
          </a:xfrm>
          <a:prstGeom prst="rect">
            <a:avLst/>
          </a:prstGeom>
          <a:noFill/>
          <a:ln>
            <a:solidFill>
              <a:srgbClr val="FF0000"/>
            </a:solidFill>
          </a:ln>
        </p:spPr>
        <p:txBody>
          <a:bodyPr>
            <a:spAutoFit/>
          </a:bodyPr>
          <a:lstStyle/>
          <a:p>
            <a:pPr defTabSz="914400" eaLnBrk="0" hangingPunct="0">
              <a:defRPr/>
            </a:pPr>
            <a:r>
              <a:rPr lang="en-US" sz="2400">
                <a:solidFill>
                  <a:srgbClr val="000000"/>
                </a:solidFill>
                <a:latin typeface="Times New Roman" pitchFamily="18" charset="0"/>
                <a:ea typeface="+mn-ea"/>
              </a:rPr>
              <a:t>condensation heats the warm side, cools the cold side</a:t>
            </a:r>
          </a:p>
        </p:txBody>
      </p:sp>
      <p:sp>
        <p:nvSpPr>
          <p:cNvPr id="107528" name="TextBox 7">
            <a:extLst>
              <a:ext uri="{FF2B5EF4-FFF2-40B4-BE49-F238E27FC236}">
                <a16:creationId xmlns:a16="http://schemas.microsoft.com/office/drawing/2014/main" id="{4EF708E3-158D-A943-8643-2AB67F087F9B}"/>
              </a:ext>
            </a:extLst>
          </p:cNvPr>
          <p:cNvSpPr txBox="1">
            <a:spLocks noChangeArrowheads="1"/>
          </p:cNvSpPr>
          <p:nvPr/>
        </p:nvSpPr>
        <p:spPr bwMode="auto">
          <a:xfrm>
            <a:off x="6456363" y="2138363"/>
            <a:ext cx="2027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rPr>
              <a:t>CONDENSATION</a:t>
            </a:r>
          </a:p>
        </p:txBody>
      </p:sp>
      <p:sp>
        <p:nvSpPr>
          <p:cNvPr id="107529" name="TextBox 9">
            <a:extLst>
              <a:ext uri="{FF2B5EF4-FFF2-40B4-BE49-F238E27FC236}">
                <a16:creationId xmlns:a16="http://schemas.microsoft.com/office/drawing/2014/main" id="{C10D4915-128D-3C45-B3F0-994F8A53CFE9}"/>
              </a:ext>
            </a:extLst>
          </p:cNvPr>
          <p:cNvSpPr txBox="1">
            <a:spLocks noChangeArrowheads="1"/>
          </p:cNvSpPr>
          <p:nvPr/>
        </p:nvSpPr>
        <p:spPr bwMode="auto">
          <a:xfrm>
            <a:off x="3754438" y="2322513"/>
            <a:ext cx="181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FF"/>
                </a:solidFill>
              </a:rPr>
              <a:t>EVAPORATION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B6AA634B-16AE-9B49-A5D1-4B39B357C684}"/>
              </a:ext>
            </a:extLst>
          </p:cNvPr>
          <p:cNvSpPr>
            <a:spLocks noGrp="1" noChangeArrowheads="1"/>
          </p:cNvSpPr>
          <p:nvPr>
            <p:ph type="title"/>
          </p:nvPr>
        </p:nvSpPr>
        <p:spPr>
          <a:xfrm>
            <a:off x="685800" y="76200"/>
            <a:ext cx="7772400" cy="685800"/>
          </a:xfrm>
          <a:solidFill>
            <a:schemeClr val="tx1"/>
          </a:solidFill>
        </p:spPr>
        <p:txBody>
          <a:bodyPr/>
          <a:lstStyle/>
          <a:p>
            <a:r>
              <a:rPr lang="en-US" altLang="en-US" sz="2800">
                <a:solidFill>
                  <a:schemeClr val="bg2"/>
                </a:solidFill>
                <a:ea typeface="ＭＳ Ｐゴシック" panose="020B0600070205080204" pitchFamily="34" charset="-128"/>
              </a:rPr>
              <a:t>Types of cold-frontal rainbands</a:t>
            </a:r>
          </a:p>
        </p:txBody>
      </p:sp>
      <p:sp>
        <p:nvSpPr>
          <p:cNvPr id="108547" name="Text Box 3">
            <a:extLst>
              <a:ext uri="{FF2B5EF4-FFF2-40B4-BE49-F238E27FC236}">
                <a16:creationId xmlns:a16="http://schemas.microsoft.com/office/drawing/2014/main" id="{EEE1204B-5FD8-1B47-898F-7A5B36348048}"/>
              </a:ext>
            </a:extLst>
          </p:cNvPr>
          <p:cNvSpPr txBox="1">
            <a:spLocks noChangeArrowheads="1"/>
          </p:cNvSpPr>
          <p:nvPr/>
        </p:nvSpPr>
        <p:spPr bwMode="auto">
          <a:xfrm>
            <a:off x="381000" y="900113"/>
            <a:ext cx="845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0000"/>
                </a:solidFill>
              </a:rPr>
              <a:t>Based on airflow relative to front, and location of precipitation, can classify most cold fronts as “katafront” or “anafront” structures</a:t>
            </a:r>
          </a:p>
        </p:txBody>
      </p:sp>
      <p:pic>
        <p:nvPicPr>
          <p:cNvPr id="108548" name="Picture 4" descr="rainbands">
            <a:extLst>
              <a:ext uri="{FF2B5EF4-FFF2-40B4-BE49-F238E27FC236}">
                <a16:creationId xmlns:a16="http://schemas.microsoft.com/office/drawing/2014/main" id="{98552B02-507A-A541-97CC-AA234AA8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667"/>
          <a:stretch>
            <a:fillRect/>
          </a:stretch>
        </p:blipFill>
        <p:spPr bwMode="auto">
          <a:xfrm>
            <a:off x="1371600" y="2073275"/>
            <a:ext cx="57912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Text Box 5">
            <a:extLst>
              <a:ext uri="{FF2B5EF4-FFF2-40B4-BE49-F238E27FC236}">
                <a16:creationId xmlns:a16="http://schemas.microsoft.com/office/drawing/2014/main" id="{665D542D-6AB1-4540-AFDF-03023FC11666}"/>
              </a:ext>
            </a:extLst>
          </p:cNvPr>
          <p:cNvSpPr txBox="1">
            <a:spLocks noChangeArrowheads="1"/>
          </p:cNvSpPr>
          <p:nvPr/>
        </p:nvSpPr>
        <p:spPr bwMode="auto">
          <a:xfrm>
            <a:off x="1447800" y="5638800"/>
            <a:ext cx="2667000" cy="519113"/>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800" b="1">
                <a:solidFill>
                  <a:srgbClr val="000000"/>
                </a:solidFill>
              </a:rPr>
              <a:t>a.) Katafront</a:t>
            </a:r>
          </a:p>
        </p:txBody>
      </p:sp>
      <p:sp>
        <p:nvSpPr>
          <p:cNvPr id="108550" name="Text Box 6">
            <a:extLst>
              <a:ext uri="{FF2B5EF4-FFF2-40B4-BE49-F238E27FC236}">
                <a16:creationId xmlns:a16="http://schemas.microsoft.com/office/drawing/2014/main" id="{66023CC4-62EC-104A-A4FE-7DAD8FB10365}"/>
              </a:ext>
            </a:extLst>
          </p:cNvPr>
          <p:cNvSpPr txBox="1">
            <a:spLocks noChangeArrowheads="1"/>
          </p:cNvSpPr>
          <p:nvPr/>
        </p:nvSpPr>
        <p:spPr bwMode="auto">
          <a:xfrm>
            <a:off x="4419600" y="5638800"/>
            <a:ext cx="2667000" cy="519113"/>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800" b="1">
                <a:solidFill>
                  <a:srgbClr val="000000"/>
                </a:solidFill>
              </a:rPr>
              <a:t>b.) Anafront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6D16CA0-2A09-9E49-AF04-CCEAF7E68168}"/>
              </a:ext>
            </a:extLst>
          </p:cNvPr>
          <p:cNvSpPr>
            <a:spLocks noGrp="1" noChangeArrowheads="1"/>
          </p:cNvSpPr>
          <p:nvPr>
            <p:ph type="title"/>
          </p:nvPr>
        </p:nvSpPr>
        <p:spPr>
          <a:xfrm>
            <a:off x="685800" y="152400"/>
            <a:ext cx="7772400" cy="914400"/>
          </a:xfrm>
          <a:solidFill>
            <a:schemeClr val="tx1"/>
          </a:solidFill>
        </p:spPr>
        <p:txBody>
          <a:bodyPr/>
          <a:lstStyle/>
          <a:p>
            <a:r>
              <a:rPr lang="en-US" altLang="en-US" sz="2800">
                <a:solidFill>
                  <a:schemeClr val="bg2"/>
                </a:solidFill>
                <a:ea typeface="ＭＳ Ｐゴシック" panose="020B0600070205080204" pitchFamily="34" charset="-128"/>
              </a:rPr>
              <a:t>Cold Fronts: a.) Katafront structure</a:t>
            </a:r>
          </a:p>
        </p:txBody>
      </p:sp>
      <p:sp>
        <p:nvSpPr>
          <p:cNvPr id="109571" name="Rectangle 3">
            <a:extLst>
              <a:ext uri="{FF2B5EF4-FFF2-40B4-BE49-F238E27FC236}">
                <a16:creationId xmlns:a16="http://schemas.microsoft.com/office/drawing/2014/main" id="{9CF544B8-43D7-6248-A239-D6449693AF93}"/>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109572" name="Picture 4" descr="browning_kata">
            <a:extLst>
              <a:ext uri="{FF2B5EF4-FFF2-40B4-BE49-F238E27FC236}">
                <a16:creationId xmlns:a16="http://schemas.microsoft.com/office/drawing/2014/main" id="{84057502-80C9-4E42-88ED-4FBA18901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54" t="2907" r="25365" b="53049"/>
          <a:stretch>
            <a:fillRect/>
          </a:stretch>
        </p:blipFill>
        <p:spPr bwMode="auto">
          <a:xfrm>
            <a:off x="685800" y="4038600"/>
            <a:ext cx="3352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5" descr="browning_kata">
            <a:extLst>
              <a:ext uri="{FF2B5EF4-FFF2-40B4-BE49-F238E27FC236}">
                <a16:creationId xmlns:a16="http://schemas.microsoft.com/office/drawing/2014/main" id="{EA09C491-4FBE-3B4A-920F-51D428C50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648" t="49828" r="13200" b="17709"/>
          <a:stretch>
            <a:fillRect/>
          </a:stretch>
        </p:blipFill>
        <p:spPr bwMode="auto">
          <a:xfrm>
            <a:off x="685800" y="1182688"/>
            <a:ext cx="6829425"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Text Box 6">
            <a:extLst>
              <a:ext uri="{FF2B5EF4-FFF2-40B4-BE49-F238E27FC236}">
                <a16:creationId xmlns:a16="http://schemas.microsoft.com/office/drawing/2014/main" id="{095C894D-2A4A-7C48-9E1F-C4B6F7EF2331}"/>
              </a:ext>
            </a:extLst>
          </p:cNvPr>
          <p:cNvSpPr txBox="1">
            <a:spLocks noChangeArrowheads="1"/>
          </p:cNvSpPr>
          <p:nvPr/>
        </p:nvSpPr>
        <p:spPr bwMode="auto">
          <a:xfrm>
            <a:off x="4343400" y="4191000"/>
            <a:ext cx="434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chemeClr val="bg2"/>
                </a:solidFill>
              </a:rPr>
              <a:t>Forward-sloping ascent, precipitation concentrated at or ahead of surface cold front</a:t>
            </a:r>
          </a:p>
        </p:txBody>
      </p:sp>
      <p:sp>
        <p:nvSpPr>
          <p:cNvPr id="109575" name="Text Box 7">
            <a:extLst>
              <a:ext uri="{FF2B5EF4-FFF2-40B4-BE49-F238E27FC236}">
                <a16:creationId xmlns:a16="http://schemas.microsoft.com/office/drawing/2014/main" id="{096088D4-D8B2-AC49-B738-675E2B15C734}"/>
              </a:ext>
            </a:extLst>
          </p:cNvPr>
          <p:cNvSpPr txBox="1">
            <a:spLocks noChangeArrowheads="1"/>
          </p:cNvSpPr>
          <p:nvPr/>
        </p:nvSpPr>
        <p:spPr bwMode="auto">
          <a:xfrm>
            <a:off x="2514600" y="1676400"/>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chemeClr val="bg1"/>
                </a:solidFill>
              </a:rPr>
              <a:t>Cold front aloft (CFA)</a:t>
            </a:r>
          </a:p>
        </p:txBody>
      </p:sp>
      <p:sp>
        <p:nvSpPr>
          <p:cNvPr id="109576" name="Freeform 8">
            <a:extLst>
              <a:ext uri="{FF2B5EF4-FFF2-40B4-BE49-F238E27FC236}">
                <a16:creationId xmlns:a16="http://schemas.microsoft.com/office/drawing/2014/main" id="{D4F1850E-0814-7747-A6E7-AE6664040C63}"/>
              </a:ext>
            </a:extLst>
          </p:cNvPr>
          <p:cNvSpPr>
            <a:spLocks/>
          </p:cNvSpPr>
          <p:nvPr/>
        </p:nvSpPr>
        <p:spPr bwMode="auto">
          <a:xfrm>
            <a:off x="3962400" y="1752600"/>
            <a:ext cx="228600" cy="1066800"/>
          </a:xfrm>
          <a:custGeom>
            <a:avLst/>
            <a:gdLst>
              <a:gd name="T0" fmla="*/ 0 w 144"/>
              <a:gd name="T1" fmla="*/ 0 h 672"/>
              <a:gd name="T2" fmla="*/ 241935000 w 144"/>
              <a:gd name="T3" fmla="*/ 604837500 h 672"/>
              <a:gd name="T4" fmla="*/ 362902500 w 144"/>
              <a:gd name="T5" fmla="*/ 1330642500 h 672"/>
              <a:gd name="T6" fmla="*/ 241935000 w 144"/>
              <a:gd name="T7" fmla="*/ 1693545000 h 672"/>
              <a:gd name="T8" fmla="*/ 0 60000 65536"/>
              <a:gd name="T9" fmla="*/ 0 60000 65536"/>
              <a:gd name="T10" fmla="*/ 0 60000 65536"/>
              <a:gd name="T11" fmla="*/ 0 60000 65536"/>
              <a:gd name="T12" fmla="*/ 0 w 144"/>
              <a:gd name="T13" fmla="*/ 0 h 672"/>
              <a:gd name="T14" fmla="*/ 144 w 144"/>
              <a:gd name="T15" fmla="*/ 672 h 672"/>
            </a:gdLst>
            <a:ahLst/>
            <a:cxnLst>
              <a:cxn ang="T8">
                <a:pos x="T0" y="T1"/>
              </a:cxn>
              <a:cxn ang="T9">
                <a:pos x="T2" y="T3"/>
              </a:cxn>
              <a:cxn ang="T10">
                <a:pos x="T4" y="T5"/>
              </a:cxn>
              <a:cxn ang="T11">
                <a:pos x="T6" y="T7"/>
              </a:cxn>
            </a:cxnLst>
            <a:rect l="T12" t="T13" r="T14" b="T15"/>
            <a:pathLst>
              <a:path w="144" h="672">
                <a:moveTo>
                  <a:pt x="0" y="0"/>
                </a:moveTo>
                <a:cubicBezTo>
                  <a:pt x="36" y="76"/>
                  <a:pt x="72" y="152"/>
                  <a:pt x="96" y="240"/>
                </a:cubicBezTo>
                <a:cubicBezTo>
                  <a:pt x="120" y="328"/>
                  <a:pt x="144" y="456"/>
                  <a:pt x="144" y="528"/>
                </a:cubicBezTo>
                <a:cubicBezTo>
                  <a:pt x="144" y="600"/>
                  <a:pt x="120" y="636"/>
                  <a:pt x="96" y="672"/>
                </a:cubicBezTo>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577" name="Freeform 9">
            <a:extLst>
              <a:ext uri="{FF2B5EF4-FFF2-40B4-BE49-F238E27FC236}">
                <a16:creationId xmlns:a16="http://schemas.microsoft.com/office/drawing/2014/main" id="{9B007E15-8F49-6E4B-BC49-F25428CCA804}"/>
              </a:ext>
            </a:extLst>
          </p:cNvPr>
          <p:cNvSpPr>
            <a:spLocks/>
          </p:cNvSpPr>
          <p:nvPr/>
        </p:nvSpPr>
        <p:spPr bwMode="auto">
          <a:xfrm>
            <a:off x="1755775" y="4343400"/>
            <a:ext cx="682625" cy="1563688"/>
          </a:xfrm>
          <a:custGeom>
            <a:avLst/>
            <a:gdLst>
              <a:gd name="T0" fmla="*/ 1083667188 w 430"/>
              <a:gd name="T1" fmla="*/ 0 h 985"/>
              <a:gd name="T2" fmla="*/ 967740000 w 430"/>
              <a:gd name="T3" fmla="*/ 914817805 h 985"/>
              <a:gd name="T4" fmla="*/ 531753763 w 430"/>
              <a:gd name="T5" fmla="*/ 1791832460 h 985"/>
              <a:gd name="T6" fmla="*/ 0 w 430"/>
              <a:gd name="T7" fmla="*/ 2147483647 h 985"/>
              <a:gd name="T8" fmla="*/ 0 60000 65536"/>
              <a:gd name="T9" fmla="*/ 0 60000 65536"/>
              <a:gd name="T10" fmla="*/ 0 60000 65536"/>
              <a:gd name="T11" fmla="*/ 0 60000 65536"/>
              <a:gd name="T12" fmla="*/ 0 w 430"/>
              <a:gd name="T13" fmla="*/ 0 h 985"/>
              <a:gd name="T14" fmla="*/ 430 w 430"/>
              <a:gd name="T15" fmla="*/ 985 h 985"/>
            </a:gdLst>
            <a:ahLst/>
            <a:cxnLst>
              <a:cxn ang="T8">
                <a:pos x="T0" y="T1"/>
              </a:cxn>
              <a:cxn ang="T9">
                <a:pos x="T2" y="T3"/>
              </a:cxn>
              <a:cxn ang="T10">
                <a:pos x="T4" y="T5"/>
              </a:cxn>
              <a:cxn ang="T11">
                <a:pos x="T6" y="T7"/>
              </a:cxn>
            </a:cxnLst>
            <a:rect l="T12" t="T13" r="T14" b="T15"/>
            <a:pathLst>
              <a:path w="430" h="985">
                <a:moveTo>
                  <a:pt x="430" y="0"/>
                </a:moveTo>
                <a:cubicBezTo>
                  <a:pt x="422" y="60"/>
                  <a:pt x="420" y="245"/>
                  <a:pt x="384" y="363"/>
                </a:cubicBezTo>
                <a:cubicBezTo>
                  <a:pt x="348" y="481"/>
                  <a:pt x="275" y="607"/>
                  <a:pt x="211" y="711"/>
                </a:cubicBezTo>
                <a:cubicBezTo>
                  <a:pt x="147" y="815"/>
                  <a:pt x="44" y="928"/>
                  <a:pt x="0" y="985"/>
                </a:cubicBezTo>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struct">
            <a:extLst>
              <a:ext uri="{FF2B5EF4-FFF2-40B4-BE49-F238E27FC236}">
                <a16:creationId xmlns:a16="http://schemas.microsoft.com/office/drawing/2014/main" id="{0F82FABD-0A57-8C40-9508-F19B2924E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2625"/>
            <a:ext cx="44958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struct2">
            <a:extLst>
              <a:ext uri="{FF2B5EF4-FFF2-40B4-BE49-F238E27FC236}">
                <a16:creationId xmlns:a16="http://schemas.microsoft.com/office/drawing/2014/main" id="{4B428226-5E4C-E143-A611-0C76A7CCF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1000"/>
            <a:ext cx="5181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 Box 4">
            <a:extLst>
              <a:ext uri="{FF2B5EF4-FFF2-40B4-BE49-F238E27FC236}">
                <a16:creationId xmlns:a16="http://schemas.microsoft.com/office/drawing/2014/main" id="{C9D15B17-19A2-9346-8ED1-8A9281933346}"/>
              </a:ext>
            </a:extLst>
          </p:cNvPr>
          <p:cNvSpPr txBox="1">
            <a:spLocks noChangeArrowheads="1"/>
          </p:cNvSpPr>
          <p:nvPr/>
        </p:nvSpPr>
        <p:spPr bwMode="auto">
          <a:xfrm>
            <a:off x="76200" y="304800"/>
            <a:ext cx="3733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800" b="1">
                <a:solidFill>
                  <a:schemeClr val="bg2"/>
                </a:solidFill>
              </a:rPr>
              <a:t>Idealized schematics of cold-fronts aloft</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6328B93A-D32C-C04A-B4B0-0B7F05A549AF}"/>
              </a:ext>
            </a:extLst>
          </p:cNvPr>
          <p:cNvSpPr>
            <a:spLocks noGrp="1" noChangeArrowheads="1"/>
          </p:cNvSpPr>
          <p:nvPr>
            <p:ph type="title"/>
          </p:nvPr>
        </p:nvSpPr>
        <p:spPr>
          <a:xfrm>
            <a:off x="685800" y="152400"/>
            <a:ext cx="7772400" cy="914400"/>
          </a:xfrm>
          <a:solidFill>
            <a:schemeClr val="tx1"/>
          </a:solidFill>
        </p:spPr>
        <p:txBody>
          <a:bodyPr/>
          <a:lstStyle/>
          <a:p>
            <a:r>
              <a:rPr lang="en-US" altLang="en-US" sz="2800">
                <a:solidFill>
                  <a:schemeClr val="bg2"/>
                </a:solidFill>
                <a:ea typeface="ＭＳ Ｐゴシック" panose="020B0600070205080204" pitchFamily="34" charset="-128"/>
              </a:rPr>
              <a:t>Cold Fronts: b.) Anafront structure</a:t>
            </a:r>
          </a:p>
        </p:txBody>
      </p:sp>
      <p:sp>
        <p:nvSpPr>
          <p:cNvPr id="111619" name="Rectangle 3">
            <a:extLst>
              <a:ext uri="{FF2B5EF4-FFF2-40B4-BE49-F238E27FC236}">
                <a16:creationId xmlns:a16="http://schemas.microsoft.com/office/drawing/2014/main" id="{441DAFDC-F5A6-264A-A669-9B046F457EE7}"/>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111620" name="Picture 4" descr="browning_ana_2pan">
            <a:extLst>
              <a:ext uri="{FF2B5EF4-FFF2-40B4-BE49-F238E27FC236}">
                <a16:creationId xmlns:a16="http://schemas.microsoft.com/office/drawing/2014/main" id="{4305AE6E-A946-B448-B9C9-424617D75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5850"/>
            <a:ext cx="91440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 Box 5">
            <a:extLst>
              <a:ext uri="{FF2B5EF4-FFF2-40B4-BE49-F238E27FC236}">
                <a16:creationId xmlns:a16="http://schemas.microsoft.com/office/drawing/2014/main" id="{6BC4B40F-EEB1-2E4B-B318-DEBF94005653}"/>
              </a:ext>
            </a:extLst>
          </p:cNvPr>
          <p:cNvSpPr txBox="1">
            <a:spLocks noChangeArrowheads="1"/>
          </p:cNvSpPr>
          <p:nvPr/>
        </p:nvSpPr>
        <p:spPr bwMode="auto">
          <a:xfrm>
            <a:off x="0" y="5426075"/>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chemeClr val="bg2"/>
                </a:solidFill>
              </a:rPr>
              <a:t>Rearward-sloping ascent with warm conveyor belt overrunning cold air, heaviest precipitation at or behind surface front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B2C665A-19FF-9641-B18B-7E38ADC0FAB6}"/>
              </a:ext>
            </a:extLst>
          </p:cNvPr>
          <p:cNvSpPr>
            <a:spLocks noGrp="1" noChangeArrowheads="1"/>
          </p:cNvSpPr>
          <p:nvPr>
            <p:ph type="title"/>
          </p:nvPr>
        </p:nvSpPr>
        <p:spPr>
          <a:xfrm>
            <a:off x="685800" y="0"/>
            <a:ext cx="7772400" cy="533400"/>
          </a:xfrm>
          <a:solidFill>
            <a:schemeClr val="tx1"/>
          </a:solidFill>
        </p:spPr>
        <p:txBody>
          <a:bodyPr/>
          <a:lstStyle/>
          <a:p>
            <a:r>
              <a:rPr lang="en-US" altLang="en-US" sz="2800">
                <a:solidFill>
                  <a:schemeClr val="bg2"/>
                </a:solidFill>
                <a:ea typeface="ＭＳ Ｐゴシック" panose="020B0600070205080204" pitchFamily="34" charset="-128"/>
              </a:rPr>
              <a:t>Cold Fronts: 2.) Anafront structure</a:t>
            </a:r>
          </a:p>
        </p:txBody>
      </p:sp>
      <p:sp>
        <p:nvSpPr>
          <p:cNvPr id="112643" name="Text Box 3">
            <a:extLst>
              <a:ext uri="{FF2B5EF4-FFF2-40B4-BE49-F238E27FC236}">
                <a16:creationId xmlns:a16="http://schemas.microsoft.com/office/drawing/2014/main" id="{3E1A7404-C0D0-0F4A-8D85-2E600359B445}"/>
              </a:ext>
            </a:extLst>
          </p:cNvPr>
          <p:cNvSpPr txBox="1">
            <a:spLocks noChangeArrowheads="1"/>
          </p:cNvSpPr>
          <p:nvPr/>
        </p:nvSpPr>
        <p:spPr bwMode="auto">
          <a:xfrm>
            <a:off x="381000" y="5334000"/>
            <a:ext cx="8229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chemeClr val="bg2"/>
                </a:solidFill>
              </a:rPr>
              <a:t>Idealized cross section of </a:t>
            </a:r>
            <a:r>
              <a:rPr lang="en-US" altLang="en-US" b="1">
                <a:solidFill>
                  <a:schemeClr val="bg2"/>
                </a:solidFill>
              </a:rPr>
              <a:t>anafront</a:t>
            </a:r>
            <a:r>
              <a:rPr lang="en-US" altLang="en-US">
                <a:solidFill>
                  <a:schemeClr val="bg2"/>
                </a:solidFill>
              </a:rPr>
              <a:t> clouds and precipitation.  Vertical lines represent precipitation, arrows represent airflow relative to front.  IPC stands for ice-particle concentrations in # per liter, liquid water content (lwc) is given in g/m3.  Figure from Matejka et al. (1980).</a:t>
            </a:r>
          </a:p>
        </p:txBody>
      </p:sp>
      <p:pic>
        <p:nvPicPr>
          <p:cNvPr id="112644" name="Picture 4" descr="fronts_11">
            <a:extLst>
              <a:ext uri="{FF2B5EF4-FFF2-40B4-BE49-F238E27FC236}">
                <a16:creationId xmlns:a16="http://schemas.microsoft.com/office/drawing/2014/main" id="{4EE4B6AC-3A6A-9945-AD0F-82ED92E18555}"/>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l="7578" t="6502" r="12993" b="18474"/>
          <a:stretch>
            <a:fillRect/>
          </a:stretch>
        </p:blipFill>
        <p:spPr bwMode="auto">
          <a:xfrm>
            <a:off x="304800" y="533400"/>
            <a:ext cx="8382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Freeform 5">
            <a:extLst>
              <a:ext uri="{FF2B5EF4-FFF2-40B4-BE49-F238E27FC236}">
                <a16:creationId xmlns:a16="http://schemas.microsoft.com/office/drawing/2014/main" id="{34DDB74E-7EE6-9B48-A1F1-8A26E97B8401}"/>
              </a:ext>
            </a:extLst>
          </p:cNvPr>
          <p:cNvSpPr>
            <a:spLocks/>
          </p:cNvSpPr>
          <p:nvPr/>
        </p:nvSpPr>
        <p:spPr bwMode="auto">
          <a:xfrm>
            <a:off x="857250" y="1684338"/>
            <a:ext cx="6159500" cy="2103437"/>
          </a:xfrm>
          <a:custGeom>
            <a:avLst/>
            <a:gdLst>
              <a:gd name="T0" fmla="*/ 2147483647 w 3880"/>
              <a:gd name="T1" fmla="*/ 2147483647 h 1325"/>
              <a:gd name="T2" fmla="*/ 2147483647 w 3880"/>
              <a:gd name="T3" fmla="*/ 2147483647 h 1325"/>
              <a:gd name="T4" fmla="*/ 2147483647 w 3880"/>
              <a:gd name="T5" fmla="*/ 2147483647 h 1325"/>
              <a:gd name="T6" fmla="*/ 2147483647 w 3880"/>
              <a:gd name="T7" fmla="*/ 2147483647 h 1325"/>
              <a:gd name="T8" fmla="*/ 2147483647 w 3880"/>
              <a:gd name="T9" fmla="*/ 2147483647 h 1325"/>
              <a:gd name="T10" fmla="*/ 2147483647 w 3880"/>
              <a:gd name="T11" fmla="*/ 2147483647 h 1325"/>
              <a:gd name="T12" fmla="*/ 2147483647 w 3880"/>
              <a:gd name="T13" fmla="*/ 2119450109 h 1325"/>
              <a:gd name="T14" fmla="*/ 2147483647 w 3880"/>
              <a:gd name="T15" fmla="*/ 2096769502 h 1325"/>
              <a:gd name="T16" fmla="*/ 2147483647 w 3880"/>
              <a:gd name="T17" fmla="*/ 2003522949 h 1325"/>
              <a:gd name="T18" fmla="*/ 2147483647 w 3880"/>
              <a:gd name="T19" fmla="*/ 1935479540 h 1325"/>
              <a:gd name="T20" fmla="*/ 2147483647 w 3880"/>
              <a:gd name="T21" fmla="*/ 1819552380 h 1325"/>
              <a:gd name="T22" fmla="*/ 2147483647 w 3880"/>
              <a:gd name="T23" fmla="*/ 1635580224 h 1325"/>
              <a:gd name="T24" fmla="*/ 2147483647 w 3880"/>
              <a:gd name="T25" fmla="*/ 1381045297 h 1325"/>
              <a:gd name="T26" fmla="*/ 2147483647 w 3880"/>
              <a:gd name="T27" fmla="*/ 1197073140 h 1325"/>
              <a:gd name="T28" fmla="*/ 2147483647 w 3880"/>
              <a:gd name="T29" fmla="*/ 1103828175 h 1325"/>
              <a:gd name="T30" fmla="*/ 2147483647 w 3880"/>
              <a:gd name="T31" fmla="*/ 1035783179 h 1325"/>
              <a:gd name="T32" fmla="*/ 2147483647 w 3880"/>
              <a:gd name="T33" fmla="*/ 990420377 h 1325"/>
              <a:gd name="T34" fmla="*/ 2147483647 w 3880"/>
              <a:gd name="T35" fmla="*/ 806449808 h 1325"/>
              <a:gd name="T36" fmla="*/ 2147483647 w 3880"/>
              <a:gd name="T37" fmla="*/ 551913294 h 1325"/>
              <a:gd name="T38" fmla="*/ 2147483647 w 3880"/>
              <a:gd name="T39" fmla="*/ 506550492 h 1325"/>
              <a:gd name="T40" fmla="*/ 2147483647 w 3880"/>
              <a:gd name="T41" fmla="*/ 390623332 h 1325"/>
              <a:gd name="T42" fmla="*/ 2147483647 w 3880"/>
              <a:gd name="T43" fmla="*/ 322579923 h 1325"/>
              <a:gd name="T44" fmla="*/ 1265118438 w 3880"/>
              <a:gd name="T45" fmla="*/ 183970569 h 1325"/>
              <a:gd name="T46" fmla="*/ 597277825 w 3880"/>
              <a:gd name="T47" fmla="*/ 90725603 h 1325"/>
              <a:gd name="T48" fmla="*/ 90725625 w 3880"/>
              <a:gd name="T49" fmla="*/ 90725603 h 1325"/>
              <a:gd name="T50" fmla="*/ 45362813 w 3880"/>
              <a:gd name="T51" fmla="*/ 2147483647 h 13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80"/>
              <a:gd name="T79" fmla="*/ 0 h 1325"/>
              <a:gd name="T80" fmla="*/ 3880 w 3880"/>
              <a:gd name="T81" fmla="*/ 1325 h 13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80" h="1325">
                <a:moveTo>
                  <a:pt x="3858" y="1325"/>
                </a:moveTo>
                <a:cubicBezTo>
                  <a:pt x="3880" y="1324"/>
                  <a:pt x="3854" y="1255"/>
                  <a:pt x="3849" y="1234"/>
                </a:cubicBezTo>
                <a:cubicBezTo>
                  <a:pt x="3841" y="1198"/>
                  <a:pt x="3824" y="1160"/>
                  <a:pt x="3812" y="1124"/>
                </a:cubicBezTo>
                <a:cubicBezTo>
                  <a:pt x="3809" y="1115"/>
                  <a:pt x="3803" y="1097"/>
                  <a:pt x="3803" y="1097"/>
                </a:cubicBezTo>
                <a:cubicBezTo>
                  <a:pt x="3802" y="1089"/>
                  <a:pt x="3796" y="1024"/>
                  <a:pt x="3785" y="1005"/>
                </a:cubicBezTo>
                <a:cubicBezTo>
                  <a:pt x="3760" y="964"/>
                  <a:pt x="3720" y="935"/>
                  <a:pt x="3684" y="905"/>
                </a:cubicBezTo>
                <a:cubicBezTo>
                  <a:pt x="3655" y="881"/>
                  <a:pt x="3631" y="853"/>
                  <a:pt x="3593" y="841"/>
                </a:cubicBezTo>
                <a:cubicBezTo>
                  <a:pt x="3575" y="835"/>
                  <a:pt x="3556" y="835"/>
                  <a:pt x="3538" y="832"/>
                </a:cubicBezTo>
                <a:cubicBezTo>
                  <a:pt x="3485" y="824"/>
                  <a:pt x="3354" y="806"/>
                  <a:pt x="3273" y="795"/>
                </a:cubicBezTo>
                <a:cubicBezTo>
                  <a:pt x="3192" y="784"/>
                  <a:pt x="3137" y="780"/>
                  <a:pt x="3053" y="768"/>
                </a:cubicBezTo>
                <a:cubicBezTo>
                  <a:pt x="2915" y="735"/>
                  <a:pt x="2904" y="772"/>
                  <a:pt x="2770" y="722"/>
                </a:cubicBezTo>
                <a:cubicBezTo>
                  <a:pt x="2747" y="700"/>
                  <a:pt x="2584" y="669"/>
                  <a:pt x="2559" y="649"/>
                </a:cubicBezTo>
                <a:cubicBezTo>
                  <a:pt x="2516" y="615"/>
                  <a:pt x="2474" y="565"/>
                  <a:pt x="2422" y="548"/>
                </a:cubicBezTo>
                <a:cubicBezTo>
                  <a:pt x="2379" y="520"/>
                  <a:pt x="2334" y="491"/>
                  <a:pt x="2285" y="475"/>
                </a:cubicBezTo>
                <a:cubicBezTo>
                  <a:pt x="2269" y="464"/>
                  <a:pt x="2256" y="448"/>
                  <a:pt x="2239" y="438"/>
                </a:cubicBezTo>
                <a:cubicBezTo>
                  <a:pt x="2163" y="392"/>
                  <a:pt x="2264" y="473"/>
                  <a:pt x="2185" y="411"/>
                </a:cubicBezTo>
                <a:cubicBezTo>
                  <a:pt x="2178" y="406"/>
                  <a:pt x="2174" y="397"/>
                  <a:pt x="2166" y="393"/>
                </a:cubicBezTo>
                <a:cubicBezTo>
                  <a:pt x="2066" y="343"/>
                  <a:pt x="2055" y="349"/>
                  <a:pt x="1947" y="320"/>
                </a:cubicBezTo>
                <a:cubicBezTo>
                  <a:pt x="1880" y="302"/>
                  <a:pt x="1714" y="230"/>
                  <a:pt x="1645" y="219"/>
                </a:cubicBezTo>
                <a:cubicBezTo>
                  <a:pt x="1625" y="216"/>
                  <a:pt x="1487" y="203"/>
                  <a:pt x="1471" y="201"/>
                </a:cubicBezTo>
                <a:cubicBezTo>
                  <a:pt x="1411" y="189"/>
                  <a:pt x="1367" y="170"/>
                  <a:pt x="1307" y="155"/>
                </a:cubicBezTo>
                <a:cubicBezTo>
                  <a:pt x="1227" y="136"/>
                  <a:pt x="1144" y="135"/>
                  <a:pt x="1060" y="128"/>
                </a:cubicBezTo>
                <a:cubicBezTo>
                  <a:pt x="874" y="94"/>
                  <a:pt x="688" y="99"/>
                  <a:pt x="502" y="73"/>
                </a:cubicBezTo>
                <a:cubicBezTo>
                  <a:pt x="407" y="40"/>
                  <a:pt x="349" y="42"/>
                  <a:pt x="237" y="36"/>
                </a:cubicBezTo>
                <a:cubicBezTo>
                  <a:pt x="180" y="25"/>
                  <a:pt x="74" y="0"/>
                  <a:pt x="36" y="36"/>
                </a:cubicBezTo>
                <a:cubicBezTo>
                  <a:pt x="0" y="248"/>
                  <a:pt x="21" y="1095"/>
                  <a:pt x="18" y="1307"/>
                </a:cubicBezTo>
              </a:path>
            </a:pathLst>
          </a:custGeom>
          <a:solidFill>
            <a:srgbClr val="33CCFF">
              <a:alpha val="32156"/>
            </a:srgbClr>
          </a:solidFill>
          <a:ln w="12700">
            <a:solidFill>
              <a:schemeClr val="tx1"/>
            </a:solidFill>
            <a:round/>
            <a:headEnd/>
            <a:tailEnd type="triangle" w="med" len="med"/>
          </a:ln>
        </p:spPr>
        <p:txBody>
          <a:bodyPr/>
          <a:lstStyle/>
          <a:p>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01519C7A-973B-5A47-8E0C-D71D178C24DA}"/>
              </a:ext>
            </a:extLst>
          </p:cNvPr>
          <p:cNvSpPr>
            <a:spLocks noGrp="1"/>
          </p:cNvSpPr>
          <p:nvPr>
            <p:ph type="title"/>
          </p:nvPr>
        </p:nvSpPr>
        <p:spPr/>
        <p:txBody>
          <a:bodyPr/>
          <a:lstStyle/>
          <a:p>
            <a:r>
              <a:rPr lang="en-US" altLang="en-US"/>
              <a:t>QG Kinetic Energy equation</a:t>
            </a:r>
          </a:p>
        </p:txBody>
      </p:sp>
      <p:pic>
        <p:nvPicPr>
          <p:cNvPr id="113667" name="Picture 2" descr="new doc_9.jpg">
            <a:extLst>
              <a:ext uri="{FF2B5EF4-FFF2-40B4-BE49-F238E27FC236}">
                <a16:creationId xmlns:a16="http://schemas.microsoft.com/office/drawing/2014/main" id="{A68CA38D-175D-2748-922B-36F9FF378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3" y="2216150"/>
            <a:ext cx="9043987"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C4ADD4B0-6092-AE4A-8BC2-C5AFFEEF0556}"/>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pic>
        <p:nvPicPr>
          <p:cNvPr id="114691" name="Picture 2" descr="new doc_12.jpg">
            <a:extLst>
              <a:ext uri="{FF2B5EF4-FFF2-40B4-BE49-F238E27FC236}">
                <a16:creationId xmlns:a16="http://schemas.microsoft.com/office/drawing/2014/main" id="{FD86F549-3064-1E44-9792-92ECD02871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 y="1820863"/>
            <a:ext cx="8978900"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6170E218-1404-5244-BEBC-EDCF6BA9F32A}"/>
              </a:ext>
            </a:extLst>
          </p:cNvPr>
          <p:cNvSpPr>
            <a:spLocks noGrp="1"/>
          </p:cNvSpPr>
          <p:nvPr>
            <p:ph type="title"/>
          </p:nvPr>
        </p:nvSpPr>
        <p:spPr/>
        <p:txBody>
          <a:bodyPr/>
          <a:lstStyle/>
          <a:p>
            <a:pPr eaLnBrk="1" hangingPunct="1"/>
            <a:endParaRPr lang="en-US" altLang="en-US">
              <a:ea typeface="ＭＳ Ｐゴシック" panose="020B0600070205080204" pitchFamily="34" charset="-128"/>
            </a:endParaRPr>
          </a:p>
        </p:txBody>
      </p:sp>
      <p:pic>
        <p:nvPicPr>
          <p:cNvPr id="115715" name="Picture 2" descr="new doc_11.jpg">
            <a:extLst>
              <a:ext uri="{FF2B5EF4-FFF2-40B4-BE49-F238E27FC236}">
                <a16:creationId xmlns:a16="http://schemas.microsoft.com/office/drawing/2014/main" id="{31661927-6DC4-4B44-9348-B90815F7A4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0"/>
            <a:ext cx="5715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2E36571D-7136-8047-A102-001BD4AE034F}"/>
              </a:ext>
            </a:extLst>
          </p:cNvPr>
          <p:cNvSpPr>
            <a:spLocks noGrp="1"/>
          </p:cNvSpPr>
          <p:nvPr>
            <p:ph type="title"/>
          </p:nvPr>
        </p:nvSpPr>
        <p:spPr/>
        <p:txBody>
          <a:bodyPr/>
          <a:lstStyle/>
          <a:p>
            <a:endParaRPr lang="en-US" altLang="en-US"/>
          </a:p>
        </p:txBody>
      </p:sp>
      <p:pic>
        <p:nvPicPr>
          <p:cNvPr id="116739" name="Picture 2" descr="new doc_10.jpg">
            <a:extLst>
              <a:ext uri="{FF2B5EF4-FFF2-40B4-BE49-F238E27FC236}">
                <a16:creationId xmlns:a16="http://schemas.microsoft.com/office/drawing/2014/main" id="{827E2FB4-8DAD-3541-9E14-29165B0C08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5750"/>
            <a:ext cx="91440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eneric">
  <a:themeElements>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bg1"/>
          </a:solidFill>
          <a:prstDash val="solid"/>
          <a:round/>
          <a:headEnd type="none" w="med" len="med"/>
          <a:tailEnd type="stealth" w="sm"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bg1"/>
          </a:solidFill>
          <a:prstDash val="solid"/>
          <a:round/>
          <a:headEnd type="none" w="med" len="med"/>
          <a:tailEnd type="stealth" w="sm"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 charset="0"/>
          </a:defRPr>
        </a:defPPr>
      </a:lstStyle>
    </a:lnDef>
  </a:objectDefaults>
  <a:extraClrSchemeLst>
    <a:extraClrScheme>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Generic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613</TotalTime>
  <Words>7324</Words>
  <Application>Microsoft Macintosh PowerPoint</Application>
  <PresentationFormat>On-screen Show (4:3)</PresentationFormat>
  <Paragraphs>752</Paragraphs>
  <Slides>104</Slides>
  <Notes>53</Notes>
  <HiddenSlides>0</HiddenSlides>
  <MMClips>0</MMClips>
  <ScaleCrop>false</ScaleCrop>
  <HeadingPairs>
    <vt:vector size="8" baseType="variant">
      <vt:variant>
        <vt:lpstr>Fonts Used</vt:lpstr>
      </vt:variant>
      <vt:variant>
        <vt:i4>14</vt:i4>
      </vt:variant>
      <vt:variant>
        <vt:lpstr>Theme</vt:lpstr>
      </vt:variant>
      <vt:variant>
        <vt:i4>9</vt:i4>
      </vt:variant>
      <vt:variant>
        <vt:lpstr>Embedded OLE Servers</vt:lpstr>
      </vt:variant>
      <vt:variant>
        <vt:i4>1</vt:i4>
      </vt:variant>
      <vt:variant>
        <vt:lpstr>Slide Titles</vt:lpstr>
      </vt:variant>
      <vt:variant>
        <vt:i4>104</vt:i4>
      </vt:variant>
    </vt:vector>
  </HeadingPairs>
  <TitlesOfParts>
    <vt:vector size="128" baseType="lpstr">
      <vt:lpstr>Arial</vt:lpstr>
      <vt:lpstr>ＭＳ Ｐゴシック</vt:lpstr>
      <vt:lpstr>Calibri</vt:lpstr>
      <vt:lpstr>Arial Narrow</vt:lpstr>
      <vt:lpstr>Wingdings</vt:lpstr>
      <vt:lpstr>Times</vt:lpstr>
      <vt:lpstr>Symbol</vt:lpstr>
      <vt:lpstr>Tahoma</vt:lpstr>
      <vt:lpstr>Braggadocio</vt:lpstr>
      <vt:lpstr>Times New Roman</vt:lpstr>
      <vt:lpstr>Gill Sans</vt:lpstr>
      <vt:lpstr>Osaka</vt:lpstr>
      <vt:lpstr>ヒラギノ角ゴ Pro W3</vt:lpstr>
      <vt:lpstr>Arial Unicode MS</vt:lpstr>
      <vt:lpstr>Office Theme</vt:lpstr>
      <vt:lpstr>Blank Presentation</vt:lpstr>
      <vt:lpstr>Generic</vt:lpstr>
      <vt:lpstr>1_Office Theme</vt:lpstr>
      <vt:lpstr>6_Office Theme</vt:lpstr>
      <vt:lpstr>2_Blank Presentation</vt:lpstr>
      <vt:lpstr>1_Contemporary</vt:lpstr>
      <vt:lpstr>2_Office Theme</vt:lpstr>
      <vt:lpstr>3_Office Theme</vt:lpstr>
      <vt:lpstr>Equation</vt:lpstr>
      <vt:lpstr>Midterm (and final) review MSC 407 Fall 2012</vt:lpstr>
      <vt:lpstr>PowerPoint Presentation</vt:lpstr>
      <vt:lpstr>About all the equations</vt:lpstr>
      <vt:lpstr>Advection: from the chain rule Here y means any quantity (T, u, v, ...)</vt:lpstr>
      <vt:lpstr>The horizontal momentum equations</vt:lpstr>
      <vt:lpstr>Geostrophic wind</vt:lpstr>
      <vt:lpstr>The ageostrophic wind</vt:lpstr>
      <vt:lpstr>Vorticity key points</vt:lpstr>
      <vt:lpstr>Absolute and relative vorticity</vt:lpstr>
      <vt:lpstr>Review of key parts of Part I (and MSC 405)</vt:lpstr>
      <vt:lpstr>Strategic/hungry reading of the equations</vt:lpstr>
      <vt:lpstr>PowerPoint Presentation</vt:lpstr>
      <vt:lpstr>Heating and cooling driven flows</vt:lpstr>
      <vt:lpstr>PowerPoint Presentation</vt:lpstr>
      <vt:lpstr>PowerPoint Presentation</vt:lpstr>
      <vt:lpstr>PowerPoint Presentation</vt:lpstr>
      <vt:lpstr>PowerPoint Presentation</vt:lpstr>
      <vt:lpstr>PowerPoint Presentation</vt:lpstr>
      <vt:lpstr>PowerPoint Presentation</vt:lpstr>
      <vt:lpstr>Strategic/hungry reading of the equations</vt:lpstr>
      <vt:lpstr>Holy grail of dynamics: get the key to clouds and rain using... The Primitive Equations  </vt:lpstr>
      <vt:lpstr>PowerPoint Presentation</vt:lpstr>
      <vt:lpstr>Holy grail of dynamics: get </vt:lpstr>
      <vt:lpstr>Holy grail of dynamics: get </vt:lpstr>
      <vt:lpstr>Holy grail of dynamics: get </vt:lpstr>
      <vt:lpstr>Heh heh ... did I say "any cost"... ? gulp</vt:lpstr>
      <vt:lpstr>A glimpse of gold</vt:lpstr>
      <vt:lpstr>Holy grail of dynamics: get </vt:lpstr>
      <vt:lpstr>Holy grail of dynamics: get </vt:lpstr>
      <vt:lpstr>Holy grail of dynamics: get </vt:lpstr>
      <vt:lpstr>Holy grail of dynamics: get </vt:lpstr>
      <vt:lpstr>Geostrophic vortices and the Z field  (height depressions of a p surface)</vt:lpstr>
      <vt:lpstr>The thermal wind</vt:lpstr>
      <vt:lpstr>Geostrophic and hydrostatic balance</vt:lpstr>
      <vt:lpstr>And anticyclones exist too...</vt:lpstr>
      <vt:lpstr>Potential vorticity and the two kinds  of balanced cyclones</vt:lpstr>
      <vt:lpstr>Sample questions for midterm</vt:lpstr>
      <vt:lpstr>Sample Question part 1</vt:lpstr>
      <vt:lpstr>MSC 405 Final 2011  </vt:lpstr>
      <vt:lpstr>Sample Questions Part 2</vt:lpstr>
      <vt:lpstr>Sample questions Part 2</vt:lpstr>
      <vt:lpstr>Sample questions Part 3</vt:lpstr>
      <vt:lpstr>Sample question Part 3</vt:lpstr>
      <vt:lpstr>PowerPoint Presentation</vt:lpstr>
      <vt:lpstr>Mind map – what is an atm. model?</vt:lpstr>
      <vt:lpstr>Advection: principles and issues</vt:lpstr>
      <vt:lpstr>Advection trade-offs</vt:lpstr>
      <vt:lpstr>We will focus on these worries</vt:lpstr>
      <vt:lpstr>Lab 8 – physics tendencies</vt:lpstr>
      <vt:lpstr>Background: Physical processes (tendencies) in numerical models</vt:lpstr>
      <vt:lpstr>List of physical tendencies in one model's thermodynamic equation:</vt:lpstr>
      <vt:lpstr>Assimilation Key Points</vt:lpstr>
      <vt:lpstr>Fundamental DA assumption</vt:lpstr>
      <vt:lpstr>Why use a model forecast to create the initial conditions for the next forecast?</vt:lpstr>
      <vt:lpstr>When should a forecaster trust a NWP model less?  Why?</vt:lpstr>
      <vt:lpstr>Sources of Error in Data Assimilation</vt:lpstr>
      <vt:lpstr>Correctly applying observations</vt:lpstr>
      <vt:lpstr>PowerPoint Presentation</vt:lpstr>
      <vt:lpstr>What is Data Assimilation?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the initial ensemble of CLM.</vt:lpstr>
      <vt:lpstr>The ensemble advantage.</vt:lpstr>
      <vt:lpstr>PowerPoint Presentation</vt:lpstr>
      <vt:lpstr>Geopotential height first guess (colors) and  analysis minus first guess (lines)  for single pressure observations 1mb greater than first guess</vt:lpstr>
      <vt:lpstr>Tri-State Tornado Outbreak of 18 March 1925 (deadliest tornado in U.S. history)</vt:lpstr>
      <vt:lpstr>Range of possibilities for Sea Level Pressure  18 March 1925 18Z using 14 (of 57) members</vt:lpstr>
      <vt:lpstr>Analyzed 500 mb Z compared with independent radiosonde obs (1935-1956)</vt:lpstr>
      <vt:lpstr>You are forecasting, on Oct 25</vt:lpstr>
      <vt:lpstr>PowerPoint Presentation</vt:lpstr>
      <vt:lpstr>PowerPoint Presentation</vt:lpstr>
      <vt:lpstr>PowerPoint Presentation</vt:lpstr>
      <vt:lpstr>Reminder: omega forcings</vt:lpstr>
      <vt:lpstr>While the bundle loads...</vt:lpstr>
      <vt:lpstr>PowerPoint Presentation</vt:lpstr>
      <vt:lpstr>PowerPoint Presentation</vt:lpstr>
      <vt:lpstr>PowerPoint Presentation</vt:lpstr>
      <vt:lpstr>Frontogenesis: d/dt(    )</vt:lpstr>
      <vt:lpstr>Summary of Frontogenesis</vt:lpstr>
      <vt:lpstr>QG Frontogenesis:  Qn, omega_n</vt:lpstr>
      <vt:lpstr>PowerPoint Presentation</vt:lpstr>
      <vt:lpstr>Frontal Collapse</vt:lpstr>
      <vt:lpstr>QG approximation to fronts</vt:lpstr>
      <vt:lpstr>Non-QG fronts (Semi-Geostrophic theory)</vt:lpstr>
      <vt:lpstr>Non-Dry fronts (diabatic effects)</vt:lpstr>
      <vt:lpstr>Types of cold-frontal rainbands</vt:lpstr>
      <vt:lpstr>Cold Fronts: a.) Katafront structure</vt:lpstr>
      <vt:lpstr>PowerPoint Presentation</vt:lpstr>
      <vt:lpstr>Cold Fronts: b.) Anafront structure</vt:lpstr>
      <vt:lpstr>Cold Fronts: 2.) Anafront structure</vt:lpstr>
      <vt:lpstr>QG Kinetic Energy equation</vt:lpstr>
      <vt:lpstr>PowerPoint Presentation</vt:lpstr>
      <vt:lpstr>PowerPoint Presentation</vt:lpstr>
      <vt:lpstr>PowerPoint Presentation</vt:lpstr>
      <vt:lpstr>phase speed 10 m/s  ~u700 steering level group speed much faster</vt:lpstr>
      <vt:lpstr>PowerPoint Presentation</vt:lpstr>
      <vt:lpstr>Rossby wave dispersion relation w(k)</vt:lpstr>
      <vt:lpstr>Rossby wave dispersion relation w(k)</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407 midterm on the parts and pieces and basics of weather analysis  (Part I of course).</dc:title>
  <dc:creator>Brian Mapes</dc:creator>
  <cp:lastModifiedBy>Mapes, Brian Earle</cp:lastModifiedBy>
  <cp:revision>91</cp:revision>
  <cp:lastPrinted>2012-10-01T21:20:29Z</cp:lastPrinted>
  <dcterms:created xsi:type="dcterms:W3CDTF">2012-11-29T14:41:38Z</dcterms:created>
  <dcterms:modified xsi:type="dcterms:W3CDTF">2020-09-16T13:58:02Z</dcterms:modified>
</cp:coreProperties>
</file>